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sldIdLst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730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rgbClr val="8C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50" b="0" i="0">
                <a:solidFill>
                  <a:srgbClr val="2A2A2A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547688"/>
            <a:ext cx="15773400" cy="19883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84" y="2521744"/>
            <a:ext cx="7736680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84" y="3757613"/>
            <a:ext cx="7736680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58301" y="2521744"/>
            <a:ext cx="7774782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8301" y="3757613"/>
            <a:ext cx="7774782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77A2127-7002-4FDE-AAD9-70A03B28107E}" type="datetimeFigureOut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rtl="0"/>
              <a:t>10/24/2025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33DA00B-78B3-4C80-9D95-DCB7F28DB504}" type="slidenum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rtl="0"/>
              <a:t>‹#›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1462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77A2127-7002-4FDE-AAD9-70A03B28107E}" type="datetimeFigureOut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rtl="0"/>
              <a:t>10/24/2025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33DA00B-78B3-4C80-9D95-DCB7F28DB504}" type="slidenum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rtl="0"/>
              <a:t>‹#›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42916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77A2127-7002-4FDE-AAD9-70A03B28107E}" type="datetimeFigureOut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rtl="0"/>
              <a:t>10/24/2025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33DA00B-78B3-4C80-9D95-DCB7F28DB504}" type="slidenum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rtl="0"/>
              <a:t>‹#›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52989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782" y="1481139"/>
            <a:ext cx="9258300" cy="7310438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2" y="3086101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77A2127-7002-4FDE-AAD9-70A03B28107E}" type="datetimeFigureOut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rtl="0"/>
              <a:t>10/24/2025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33DA00B-78B3-4C80-9D95-DCB7F28DB504}" type="slidenum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rtl="0"/>
              <a:t>‹#›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93396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74782" y="1481139"/>
            <a:ext cx="9258300" cy="7310438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2" y="3086101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77A2127-7002-4FDE-AAD9-70A03B28107E}" type="datetimeFigureOut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rtl="0"/>
              <a:t>10/24/2025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33DA00B-78B3-4C80-9D95-DCB7F28DB504}" type="slidenum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rtl="0"/>
              <a:t>‹#›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65401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77A2127-7002-4FDE-AAD9-70A03B28107E}" type="datetimeFigureOut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rtl="0"/>
              <a:t>10/24/2025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33DA00B-78B3-4C80-9D95-DCB7F28DB504}" type="slidenum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rtl="0"/>
              <a:t>‹#›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88390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1" y="547689"/>
            <a:ext cx="3943350" cy="871775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1" y="547689"/>
            <a:ext cx="11601450" cy="871775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77A2127-7002-4FDE-AAD9-70A03B28107E}" type="datetimeFigureOut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rtl="0"/>
              <a:t>10/24/2025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33DA00B-78B3-4C80-9D95-DCB7F28DB504}" type="slidenum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rtl="0"/>
              <a:t>‹#›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0019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rgbClr val="8C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750" b="0" i="0">
                <a:solidFill>
                  <a:srgbClr val="2A2A2A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19615" y="5544435"/>
            <a:ext cx="7219949" cy="371474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269588" y="5544435"/>
            <a:ext cx="3619499" cy="371474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rgbClr val="8C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rgbClr val="8C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683544"/>
            <a:ext cx="13716000" cy="35814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403056"/>
            <a:ext cx="13716000" cy="2483644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77A2127-7002-4FDE-AAD9-70A03B28107E}" type="datetimeFigureOut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rtl="0"/>
              <a:t>10/24/2025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33DA00B-78B3-4C80-9D95-DCB7F28DB504}" type="slidenum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rtl="0"/>
              <a:t>‹#›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5309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77A2127-7002-4FDE-AAD9-70A03B28107E}" type="datetimeFigureOut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rtl="0"/>
              <a:t>10/24/2025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33DA00B-78B3-4C80-9D95-DCB7F28DB504}" type="slidenum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rtl="0"/>
              <a:t>‹#›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7541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776" y="2564609"/>
            <a:ext cx="15773400" cy="4279106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76" y="6884196"/>
            <a:ext cx="15773400" cy="2250280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77A2127-7002-4FDE-AAD9-70A03B28107E}" type="datetimeFigureOut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rtl="0"/>
              <a:t>10/24/2025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33DA00B-78B3-4C80-9D95-DCB7F28DB504}" type="slidenum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rtl="0"/>
              <a:t>‹#›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827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772400" cy="6527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0" y="2738438"/>
            <a:ext cx="7772400" cy="6527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77A2127-7002-4FDE-AAD9-70A03B28107E}" type="datetimeFigureOut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rtl="0"/>
              <a:t>10/24/2025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33DA00B-78B3-4C80-9D95-DCB7F28DB504}" type="slidenum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rtl="0"/>
              <a:t>‹#›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2101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2044" y="214992"/>
            <a:ext cx="13297647" cy="32730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rgbClr val="8C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42195" y="3223115"/>
            <a:ext cx="9033510" cy="6407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50" b="0" i="0">
                <a:solidFill>
                  <a:srgbClr val="2A2A2A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0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F77A2127-7002-4FDE-AAD9-70A03B28107E}" type="datetimeFigureOut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rtl="0"/>
              <a:t>10/24/2025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333DA00B-78B3-4C80-9D95-DCB7F28DB504}" type="slidenum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rtl="0"/>
              <a:t>‹#›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5276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10908AF2-14B2-4A96-BC1A-E83DFC0C46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8288000" cy="10324426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219200" y="2933700"/>
            <a:ext cx="15240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ru-RU" altLang="ja-JP" sz="5600" b="1" kern="1200" dirty="0" err="1">
                <a:solidFill>
                  <a:srgbClr val="002060"/>
                </a:solidFill>
                <a:latin typeface="Times New Roman" pitchFamily="18" charset="0"/>
                <a:ea typeface="游ゴシック" panose="020B0400000000000000" pitchFamily="34" charset="-128"/>
                <a:cs typeface="Times New Roman" pitchFamily="18" charset="0"/>
              </a:rPr>
              <a:t>Дәріс</a:t>
            </a:r>
            <a:r>
              <a:rPr lang="ru-RU" altLang="ja-JP" sz="5600" b="1" kern="1200" dirty="0">
                <a:solidFill>
                  <a:srgbClr val="002060"/>
                </a:solidFill>
                <a:latin typeface="Times New Roman" pitchFamily="18" charset="0"/>
                <a:ea typeface="游ゴシック" panose="020B0400000000000000" pitchFamily="34" charset="-128"/>
                <a:cs typeface="Times New Roman" pitchFamily="18" charset="0"/>
              </a:rPr>
              <a:t> </a:t>
            </a:r>
            <a:r>
              <a:rPr lang="ru-RU" altLang="ja-JP" sz="5600" b="1" kern="1200" dirty="0" smtClean="0">
                <a:solidFill>
                  <a:srgbClr val="002060"/>
                </a:solidFill>
                <a:latin typeface="Times New Roman" pitchFamily="18" charset="0"/>
                <a:ea typeface="游ゴシック" panose="020B0400000000000000" pitchFamily="34" charset="-128"/>
                <a:cs typeface="Times New Roman" pitchFamily="18" charset="0"/>
              </a:rPr>
              <a:t>3-4. </a:t>
            </a:r>
            <a:r>
              <a:rPr lang="ru-RU" altLang="ja-JP" sz="5600" b="1" kern="1200" dirty="0" err="1" smtClean="0">
                <a:solidFill>
                  <a:srgbClr val="002060"/>
                </a:solidFill>
                <a:latin typeface="Times New Roman" pitchFamily="18" charset="0"/>
                <a:ea typeface="游ゴシック" panose="020B0400000000000000" pitchFamily="34" charset="-128"/>
                <a:cs typeface="Times New Roman" pitchFamily="18" charset="0"/>
              </a:rPr>
              <a:t>Аудандық</a:t>
            </a:r>
            <a:r>
              <a:rPr lang="ru-RU" altLang="ja-JP" sz="5600" b="1" kern="1200" dirty="0">
                <a:solidFill>
                  <a:srgbClr val="002060"/>
                </a:solidFill>
                <a:latin typeface="Times New Roman" pitchFamily="18" charset="0"/>
                <a:ea typeface="游ゴシック" panose="020B0400000000000000" pitchFamily="34" charset="-128"/>
                <a:cs typeface="Times New Roman" pitchFamily="18" charset="0"/>
              </a:rPr>
              <a:t> </a:t>
            </a:r>
            <a:r>
              <a:rPr lang="ru-RU" altLang="ja-JP" sz="5600" b="1" kern="1200" dirty="0" err="1" smtClean="0">
                <a:solidFill>
                  <a:srgbClr val="002060"/>
                </a:solidFill>
                <a:latin typeface="Times New Roman" pitchFamily="18" charset="0"/>
                <a:ea typeface="游ゴシック" panose="020B0400000000000000" pitchFamily="34" charset="-128"/>
                <a:cs typeface="Times New Roman" pitchFamily="18" charset="0"/>
              </a:rPr>
              <a:t>жоспарлаудағы</a:t>
            </a:r>
            <a:r>
              <a:rPr lang="ru-RU" altLang="ja-JP" sz="5600" b="1" kern="1200" dirty="0" smtClean="0">
                <a:solidFill>
                  <a:srgbClr val="002060"/>
                </a:solidFill>
                <a:latin typeface="Times New Roman" pitchFamily="18" charset="0"/>
                <a:ea typeface="游ゴシック" panose="020B0400000000000000" pitchFamily="34" charset="-128"/>
                <a:cs typeface="Times New Roman" pitchFamily="18" charset="0"/>
              </a:rPr>
              <a:t> 	</a:t>
            </a:r>
            <a:r>
              <a:rPr lang="ru-RU" altLang="ja-JP" sz="5600" b="1" kern="1200" dirty="0" err="1" smtClean="0">
                <a:solidFill>
                  <a:srgbClr val="002060"/>
                </a:solidFill>
                <a:latin typeface="Times New Roman" pitchFamily="18" charset="0"/>
                <a:ea typeface="游ゴシック" panose="020B0400000000000000" pitchFamily="34" charset="-128"/>
                <a:cs typeface="Times New Roman" pitchFamily="18" charset="0"/>
              </a:rPr>
              <a:t>болжамдау</a:t>
            </a:r>
            <a:r>
              <a:rPr lang="ru-RU" altLang="ja-JP" sz="5600" b="1" kern="1200" dirty="0">
                <a:solidFill>
                  <a:srgbClr val="002060"/>
                </a:solidFill>
                <a:latin typeface="Times New Roman" pitchFamily="18" charset="0"/>
                <a:ea typeface="游ゴシック" panose="020B0400000000000000" pitchFamily="34" charset="-128"/>
                <a:cs typeface="Times New Roman" pitchFamily="18" charset="0"/>
              </a:rPr>
              <a:t> </a:t>
            </a:r>
            <a:r>
              <a:rPr lang="ru-RU" altLang="ja-JP" sz="5600" b="1" kern="1200" dirty="0" err="1" smtClean="0">
                <a:solidFill>
                  <a:srgbClr val="002060"/>
                </a:solidFill>
                <a:latin typeface="Times New Roman" pitchFamily="18" charset="0"/>
                <a:ea typeface="游ゴシック" panose="020B0400000000000000" pitchFamily="34" charset="-128"/>
                <a:cs typeface="Times New Roman" pitchFamily="18" charset="0"/>
              </a:rPr>
              <a:t>ісі</a:t>
            </a:r>
            <a:r>
              <a:rPr lang="ru-RU" altLang="ja-JP" sz="5600" b="1" kern="1200" dirty="0" smtClean="0">
                <a:solidFill>
                  <a:srgbClr val="002060"/>
                </a:solidFill>
                <a:latin typeface="Times New Roman" pitchFamily="18" charset="0"/>
                <a:ea typeface="游ゴシック" panose="020B0400000000000000" pitchFamily="34" charset="-128"/>
                <a:cs typeface="Times New Roman" pitchFamily="18" charset="0"/>
              </a:rPr>
              <a:t>.	 </a:t>
            </a:r>
            <a:r>
              <a:rPr lang="ru-RU" altLang="ja-JP" sz="5600" b="1" kern="1200" dirty="0" err="1" smtClean="0">
                <a:solidFill>
                  <a:srgbClr val="002060"/>
                </a:solidFill>
                <a:latin typeface="Times New Roman" pitchFamily="18" charset="0"/>
                <a:ea typeface="游ゴシック" panose="020B0400000000000000" pitchFamily="34" charset="-128"/>
                <a:cs typeface="Times New Roman" pitchFamily="18" charset="0"/>
              </a:rPr>
              <a:t>Аудандық</a:t>
            </a:r>
            <a:r>
              <a:rPr lang="ru-RU" altLang="ja-JP" sz="5600" b="1" kern="1200" dirty="0" smtClean="0">
                <a:solidFill>
                  <a:srgbClr val="002060"/>
                </a:solidFill>
                <a:latin typeface="Times New Roman" pitchFamily="18" charset="0"/>
                <a:ea typeface="游ゴシック" panose="020B0400000000000000" pitchFamily="34" charset="-128"/>
                <a:cs typeface="Times New Roman" pitchFamily="18" charset="0"/>
              </a:rPr>
              <a:t>	</a:t>
            </a:r>
            <a:r>
              <a:rPr lang="ru-RU" altLang="ja-JP" sz="5600" b="1" kern="1200" dirty="0" err="1" smtClean="0">
                <a:solidFill>
                  <a:srgbClr val="002060"/>
                </a:solidFill>
                <a:latin typeface="Times New Roman" pitchFamily="18" charset="0"/>
                <a:ea typeface="游ゴシック" panose="020B0400000000000000" pitchFamily="34" charset="-128"/>
                <a:cs typeface="Times New Roman" pitchFamily="18" charset="0"/>
              </a:rPr>
              <a:t>жоспарлаудың</a:t>
            </a:r>
            <a:r>
              <a:rPr lang="ru-RU" altLang="ja-JP" sz="5600" b="1" kern="1200" dirty="0" smtClean="0">
                <a:solidFill>
                  <a:srgbClr val="002060"/>
                </a:solidFill>
                <a:latin typeface="Times New Roman" pitchFamily="18" charset="0"/>
                <a:ea typeface="游ゴシック" panose="020B0400000000000000" pitchFamily="34" charset="-128"/>
                <a:cs typeface="Times New Roman" pitchFamily="18" charset="0"/>
              </a:rPr>
              <a:t> </a:t>
            </a:r>
            <a:r>
              <a:rPr lang="ru-RU" altLang="ja-JP" sz="5600" b="1" kern="1200" dirty="0" err="1" smtClean="0">
                <a:solidFill>
                  <a:srgbClr val="002060"/>
                </a:solidFill>
                <a:latin typeface="Times New Roman" pitchFamily="18" charset="0"/>
                <a:ea typeface="游ゴシック" panose="020B0400000000000000" pitchFamily="34" charset="-128"/>
                <a:cs typeface="Times New Roman" pitchFamily="18" charset="0"/>
              </a:rPr>
              <a:t>маңызы</a:t>
            </a:r>
            <a:endParaRPr lang="ru-RU" altLang="ja-JP" sz="5600" b="1" kern="1200" dirty="0" smtClean="0">
              <a:solidFill>
                <a:srgbClr val="002060"/>
              </a:solidFill>
              <a:latin typeface="Times New Roman" pitchFamily="18" charset="0"/>
              <a:ea typeface="游ゴシック" panose="020B0400000000000000" pitchFamily="34" charset="-128"/>
              <a:cs typeface="Times New Roman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9B5A56C-9667-98DE-6655-3EDBC73A05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331" y="7228116"/>
            <a:ext cx="6345414" cy="2403760"/>
          </a:xfrm>
          <a:prstGeom prst="rect">
            <a:avLst/>
          </a:prstGeom>
        </p:spPr>
      </p:pic>
      <p:sp>
        <p:nvSpPr>
          <p:cNvPr id="2" name="Прямоугольник 2">
            <a:extLst>
              <a:ext uri="{FF2B5EF4-FFF2-40B4-BE49-F238E27FC236}">
                <a16:creationId xmlns:a16="http://schemas.microsoft.com/office/drawing/2014/main" id="{CBCE3769-1A62-98D3-BDF3-270C18E6F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4760" y="1081110"/>
            <a:ext cx="13759544" cy="587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30250" algn="l"/>
                <a:tab pos="1460500" algn="ctr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30250" algn="l"/>
                <a:tab pos="1460500" algn="ctr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30250" algn="l"/>
                <a:tab pos="1460500" algn="ct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1828800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1460500" algn="l"/>
                <a:tab pos="2921000" algn="ctr"/>
              </a:tabLst>
            </a:pPr>
            <a:r>
              <a:rPr lang="kk-KZ" altLang="ru-RU" sz="2800" b="1" kern="1200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АБАЙ АТЫНДАҒЫ ҚАЗАҚ ҰЛТТЫҚ ПЕДАГОГИКАЛЫҚ УНИВЕРСИТЕТІ</a:t>
            </a:r>
            <a:endParaRPr lang="ru-RU" altLang="ru-RU" sz="2800" kern="1200" dirty="0">
              <a:solidFill>
                <a:srgbClr val="5B9BD5">
                  <a:lumMod val="50000"/>
                </a:srgbClr>
              </a:solidFill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82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16000" y="1540991"/>
            <a:ext cx="7421880" cy="1789430"/>
          </a:xfrm>
          <a:prstGeom prst="rect">
            <a:avLst/>
          </a:prstGeom>
        </p:spPr>
        <p:txBody>
          <a:bodyPr vert="horz" wrap="square" lIns="0" tIns="175260" rIns="0" bIns="0" rtlCol="0">
            <a:spAutoFit/>
          </a:bodyPr>
          <a:lstStyle/>
          <a:p>
            <a:pPr marL="12700" marR="5080" algn="ctr">
              <a:lnSpc>
                <a:spcPts val="6300"/>
              </a:lnSpc>
              <a:spcBef>
                <a:spcPts val="1380"/>
              </a:spcBef>
            </a:pPr>
            <a:r>
              <a:rPr sz="6300" b="1" spc="-55" dirty="0">
                <a:solidFill>
                  <a:srgbClr val="002060"/>
                </a:solidFill>
                <a:latin typeface="Times New Roman"/>
                <a:cs typeface="Times New Roman"/>
              </a:rPr>
              <a:t>ҚАЗАҚСТАНДАҒЫ </a:t>
            </a:r>
            <a:r>
              <a:rPr sz="6300" b="1" spc="-10" dirty="0">
                <a:solidFill>
                  <a:srgbClr val="002060"/>
                </a:solidFill>
                <a:latin typeface="Times New Roman"/>
                <a:cs typeface="Times New Roman"/>
              </a:rPr>
              <a:t>ЖОСПАРЛАУ</a:t>
            </a:r>
            <a:endParaRPr sz="63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31300" y="1416045"/>
            <a:ext cx="8148320" cy="108722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4100"/>
              </a:lnSpc>
              <a:spcBef>
                <a:spcPts val="95"/>
              </a:spcBef>
            </a:pPr>
            <a:r>
              <a:rPr sz="2750" b="0" spc="210" dirty="0">
                <a:solidFill>
                  <a:srgbClr val="002060"/>
                </a:solidFill>
                <a:latin typeface="Times New Roman"/>
                <a:cs typeface="Times New Roman"/>
              </a:rPr>
              <a:t>Кеңес</a:t>
            </a:r>
            <a:r>
              <a:rPr sz="2750" b="0" spc="6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750" b="0" spc="170" dirty="0">
                <a:solidFill>
                  <a:srgbClr val="002060"/>
                </a:solidFill>
                <a:latin typeface="Times New Roman"/>
                <a:cs typeface="Times New Roman"/>
              </a:rPr>
              <a:t>дәуірінде</a:t>
            </a:r>
            <a:r>
              <a:rPr sz="2750" b="0" spc="6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750" b="0" spc="245" dirty="0">
                <a:solidFill>
                  <a:srgbClr val="002060"/>
                </a:solidFill>
                <a:latin typeface="Times New Roman"/>
                <a:cs typeface="Times New Roman"/>
              </a:rPr>
              <a:t>–</a:t>
            </a:r>
            <a:r>
              <a:rPr sz="2750" b="0" spc="6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750" b="0" spc="220" dirty="0">
                <a:solidFill>
                  <a:srgbClr val="002060"/>
                </a:solidFill>
                <a:latin typeface="Times New Roman"/>
                <a:cs typeface="Times New Roman"/>
              </a:rPr>
              <a:t>экономикалық</a:t>
            </a:r>
            <a:r>
              <a:rPr sz="2750" b="0" spc="6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750" b="0" spc="175" dirty="0">
                <a:solidFill>
                  <a:srgbClr val="002060"/>
                </a:solidFill>
                <a:latin typeface="Times New Roman"/>
                <a:cs typeface="Times New Roman"/>
              </a:rPr>
              <a:t>аудандастыру </a:t>
            </a:r>
            <a:r>
              <a:rPr sz="2750" b="0" spc="105" dirty="0">
                <a:solidFill>
                  <a:srgbClr val="002060"/>
                </a:solidFill>
                <a:latin typeface="Times New Roman"/>
                <a:cs typeface="Times New Roman"/>
              </a:rPr>
              <a:t>Қазіргі</a:t>
            </a:r>
            <a:r>
              <a:rPr sz="2750" b="0" spc="6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750" b="0" spc="130" dirty="0">
                <a:solidFill>
                  <a:srgbClr val="002060"/>
                </a:solidFill>
                <a:latin typeface="Times New Roman"/>
                <a:cs typeface="Times New Roman"/>
              </a:rPr>
              <a:t>бағыттар:</a:t>
            </a:r>
            <a:endParaRPr sz="275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31300" y="2539994"/>
            <a:ext cx="7741284" cy="2273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470025">
              <a:lnSpc>
                <a:spcPct val="134100"/>
              </a:lnSpc>
              <a:spcBef>
                <a:spcPts val="95"/>
              </a:spcBef>
            </a:pPr>
            <a:r>
              <a:rPr sz="2750" spc="105" dirty="0">
                <a:solidFill>
                  <a:srgbClr val="002060"/>
                </a:solidFill>
                <a:latin typeface="Times New Roman"/>
                <a:cs typeface="Times New Roman"/>
              </a:rPr>
              <a:t>Астана,</a:t>
            </a:r>
            <a:r>
              <a:rPr sz="2750" spc="5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750" spc="140" dirty="0">
                <a:solidFill>
                  <a:srgbClr val="002060"/>
                </a:solidFill>
                <a:latin typeface="Times New Roman"/>
                <a:cs typeface="Times New Roman"/>
              </a:rPr>
              <a:t>Алматы</a:t>
            </a:r>
            <a:r>
              <a:rPr sz="2750" spc="5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750" spc="215" dirty="0">
                <a:solidFill>
                  <a:srgbClr val="002060"/>
                </a:solidFill>
                <a:latin typeface="Times New Roman"/>
                <a:cs typeface="Times New Roman"/>
              </a:rPr>
              <a:t>агломерациялары </a:t>
            </a:r>
            <a:r>
              <a:rPr sz="2750" spc="160" dirty="0">
                <a:solidFill>
                  <a:srgbClr val="002060"/>
                </a:solidFill>
                <a:latin typeface="Times New Roman"/>
                <a:cs typeface="Times New Roman"/>
              </a:rPr>
              <a:t>Маңғыстау</a:t>
            </a:r>
            <a:r>
              <a:rPr sz="2750" spc="7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750" spc="215" dirty="0">
                <a:solidFill>
                  <a:srgbClr val="002060"/>
                </a:solidFill>
                <a:latin typeface="Times New Roman"/>
                <a:cs typeface="Times New Roman"/>
              </a:rPr>
              <a:t>индустриялық</a:t>
            </a:r>
            <a:r>
              <a:rPr sz="2750" spc="7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750" spc="195" dirty="0">
                <a:solidFill>
                  <a:srgbClr val="002060"/>
                </a:solidFill>
                <a:latin typeface="Times New Roman"/>
                <a:cs typeface="Times New Roman"/>
              </a:rPr>
              <a:t>жобалары</a:t>
            </a:r>
            <a:endParaRPr sz="2750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25"/>
              </a:spcBef>
            </a:pPr>
            <a:r>
              <a:rPr sz="2750" spc="185" dirty="0">
                <a:solidFill>
                  <a:srgbClr val="002060"/>
                </a:solidFill>
                <a:latin typeface="Times New Roman"/>
                <a:cs typeface="Times New Roman"/>
              </a:rPr>
              <a:t>Туризм</a:t>
            </a:r>
            <a:r>
              <a:rPr sz="2750" spc="6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750" spc="190" dirty="0">
                <a:solidFill>
                  <a:srgbClr val="002060"/>
                </a:solidFill>
                <a:latin typeface="Times New Roman"/>
                <a:cs typeface="Times New Roman"/>
              </a:rPr>
              <a:t>аймақтары:</a:t>
            </a:r>
            <a:r>
              <a:rPr sz="2750" spc="6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750" spc="95" dirty="0">
                <a:solidFill>
                  <a:srgbClr val="002060"/>
                </a:solidFill>
                <a:latin typeface="Times New Roman"/>
                <a:cs typeface="Times New Roman"/>
              </a:rPr>
              <a:t>Алтай,</a:t>
            </a:r>
            <a:r>
              <a:rPr sz="2750" spc="6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750" spc="165" dirty="0">
                <a:solidFill>
                  <a:srgbClr val="002060"/>
                </a:solidFill>
                <a:latin typeface="Times New Roman"/>
                <a:cs typeface="Times New Roman"/>
              </a:rPr>
              <a:t>Балқаш,</a:t>
            </a:r>
            <a:r>
              <a:rPr sz="2750" spc="6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750" spc="135" dirty="0">
                <a:solidFill>
                  <a:srgbClr val="002060"/>
                </a:solidFill>
                <a:latin typeface="Times New Roman"/>
                <a:cs typeface="Times New Roman"/>
              </a:rPr>
              <a:t>Түркістан</a:t>
            </a:r>
            <a:endParaRPr sz="2750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25"/>
              </a:spcBef>
            </a:pPr>
            <a:r>
              <a:rPr sz="2750" spc="195" dirty="0">
                <a:solidFill>
                  <a:srgbClr val="002060"/>
                </a:solidFill>
                <a:latin typeface="Times New Roman"/>
                <a:cs typeface="Times New Roman"/>
              </a:rPr>
              <a:t>«Қазақстан-2050»</a:t>
            </a:r>
            <a:r>
              <a:rPr sz="2750" spc="5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750" spc="195" dirty="0">
                <a:solidFill>
                  <a:srgbClr val="002060"/>
                </a:solidFill>
                <a:latin typeface="Times New Roman"/>
                <a:cs typeface="Times New Roman"/>
              </a:rPr>
              <a:t>стратегиясы</a:t>
            </a:r>
            <a:endParaRPr sz="275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814973" y="5544435"/>
            <a:ext cx="3448049" cy="3714749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8823078" y="0"/>
            <a:ext cx="2117725" cy="1400810"/>
          </a:xfrm>
          <a:custGeom>
            <a:avLst/>
            <a:gdLst/>
            <a:ahLst/>
            <a:cxnLst/>
            <a:rect l="l" t="t" r="r" b="b"/>
            <a:pathLst>
              <a:path w="2117725" h="1400810">
                <a:moveTo>
                  <a:pt x="2117513" y="0"/>
                </a:moveTo>
                <a:lnTo>
                  <a:pt x="1397742" y="1169596"/>
                </a:lnTo>
                <a:lnTo>
                  <a:pt x="1370554" y="1209240"/>
                </a:lnTo>
                <a:lnTo>
                  <a:pt x="1339818" y="1245747"/>
                </a:lnTo>
                <a:lnTo>
                  <a:pt x="1305813" y="1278913"/>
                </a:lnTo>
                <a:lnTo>
                  <a:pt x="1268819" y="1308536"/>
                </a:lnTo>
                <a:lnTo>
                  <a:pt x="1229116" y="1334415"/>
                </a:lnTo>
                <a:lnTo>
                  <a:pt x="1186982" y="1356347"/>
                </a:lnTo>
                <a:lnTo>
                  <a:pt x="1142697" y="1374131"/>
                </a:lnTo>
                <a:lnTo>
                  <a:pt x="1096541" y="1387564"/>
                </a:lnTo>
                <a:lnTo>
                  <a:pt x="1049283" y="1396371"/>
                </a:lnTo>
                <a:lnTo>
                  <a:pt x="1001735" y="1400452"/>
                </a:lnTo>
                <a:lnTo>
                  <a:pt x="954238" y="1399859"/>
                </a:lnTo>
                <a:lnTo>
                  <a:pt x="907133" y="1394647"/>
                </a:lnTo>
                <a:lnTo>
                  <a:pt x="860759" y="1384872"/>
                </a:lnTo>
                <a:lnTo>
                  <a:pt x="815457" y="1370587"/>
                </a:lnTo>
                <a:lnTo>
                  <a:pt x="771568" y="1351848"/>
                </a:lnTo>
                <a:lnTo>
                  <a:pt x="729432" y="1328709"/>
                </a:lnTo>
                <a:lnTo>
                  <a:pt x="230855" y="1021883"/>
                </a:lnTo>
                <a:lnTo>
                  <a:pt x="191211" y="994695"/>
                </a:lnTo>
                <a:lnTo>
                  <a:pt x="154704" y="963959"/>
                </a:lnTo>
                <a:lnTo>
                  <a:pt x="121538" y="929955"/>
                </a:lnTo>
                <a:lnTo>
                  <a:pt x="91915" y="892961"/>
                </a:lnTo>
                <a:lnTo>
                  <a:pt x="66036" y="853258"/>
                </a:lnTo>
                <a:lnTo>
                  <a:pt x="44103" y="811124"/>
                </a:lnTo>
                <a:lnTo>
                  <a:pt x="26320" y="766839"/>
                </a:lnTo>
                <a:lnTo>
                  <a:pt x="12887" y="720682"/>
                </a:lnTo>
                <a:lnTo>
                  <a:pt x="4080" y="673424"/>
                </a:lnTo>
                <a:lnTo>
                  <a:pt x="0" y="625877"/>
                </a:lnTo>
                <a:lnTo>
                  <a:pt x="592" y="578380"/>
                </a:lnTo>
                <a:lnTo>
                  <a:pt x="5804" y="531274"/>
                </a:lnTo>
                <a:lnTo>
                  <a:pt x="15579" y="484901"/>
                </a:lnTo>
                <a:lnTo>
                  <a:pt x="29864" y="439599"/>
                </a:lnTo>
                <a:lnTo>
                  <a:pt x="48603" y="395710"/>
                </a:lnTo>
                <a:lnTo>
                  <a:pt x="71743" y="353574"/>
                </a:lnTo>
                <a:lnTo>
                  <a:pt x="289333" y="0"/>
                </a:lnTo>
                <a:lnTo>
                  <a:pt x="2117513" y="0"/>
                </a:lnTo>
                <a:close/>
              </a:path>
            </a:pathLst>
          </a:custGeom>
          <a:solidFill>
            <a:srgbClr val="FFE8E8"/>
          </a:solidFill>
        </p:spPr>
        <p:txBody>
          <a:bodyPr wrap="square" lIns="0" tIns="0" rIns="0" bIns="0" rtlCol="0"/>
          <a:lstStyle/>
          <a:p>
            <a:endParaRPr>
              <a:solidFill>
                <a:srgbClr val="002060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3670728"/>
            <a:ext cx="8339455" cy="28575"/>
          </a:xfrm>
          <a:custGeom>
            <a:avLst/>
            <a:gdLst/>
            <a:ahLst/>
            <a:cxnLst/>
            <a:rect l="l" t="t" r="r" b="b"/>
            <a:pathLst>
              <a:path w="8339455" h="28575">
                <a:moveTo>
                  <a:pt x="8339087" y="28574"/>
                </a:moveTo>
                <a:lnTo>
                  <a:pt x="0" y="28574"/>
                </a:lnTo>
                <a:lnTo>
                  <a:pt x="0" y="0"/>
                </a:lnTo>
                <a:lnTo>
                  <a:pt x="8339087" y="0"/>
                </a:lnTo>
                <a:lnTo>
                  <a:pt x="8339087" y="285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532605" y="0"/>
            <a:ext cx="9755505" cy="10287000"/>
            <a:chOff x="8532605" y="0"/>
            <a:chExt cx="9755505" cy="10287000"/>
          </a:xfrm>
        </p:grpSpPr>
        <p:sp>
          <p:nvSpPr>
            <p:cNvPr id="3" name="object 3"/>
            <p:cNvSpPr/>
            <p:nvPr/>
          </p:nvSpPr>
          <p:spPr>
            <a:xfrm>
              <a:off x="8532605" y="0"/>
              <a:ext cx="9755505" cy="10287000"/>
            </a:xfrm>
            <a:custGeom>
              <a:avLst/>
              <a:gdLst/>
              <a:ahLst/>
              <a:cxnLst/>
              <a:rect l="l" t="t" r="r" b="b"/>
              <a:pathLst>
                <a:path w="9755505" h="10287000">
                  <a:moveTo>
                    <a:pt x="9755393" y="5109022"/>
                  </a:moveTo>
                  <a:lnTo>
                    <a:pt x="6568859" y="10287000"/>
                  </a:lnTo>
                  <a:lnTo>
                    <a:pt x="3059474" y="10286999"/>
                  </a:lnTo>
                  <a:lnTo>
                    <a:pt x="230855" y="8546263"/>
                  </a:lnTo>
                  <a:lnTo>
                    <a:pt x="191211" y="8519075"/>
                  </a:lnTo>
                  <a:lnTo>
                    <a:pt x="154704" y="8488339"/>
                  </a:lnTo>
                  <a:lnTo>
                    <a:pt x="121538" y="8454335"/>
                  </a:lnTo>
                  <a:lnTo>
                    <a:pt x="91915" y="8417341"/>
                  </a:lnTo>
                  <a:lnTo>
                    <a:pt x="66036" y="8377638"/>
                  </a:lnTo>
                  <a:lnTo>
                    <a:pt x="44103" y="8335504"/>
                  </a:lnTo>
                  <a:lnTo>
                    <a:pt x="26320" y="8291219"/>
                  </a:lnTo>
                  <a:lnTo>
                    <a:pt x="12887" y="8245062"/>
                  </a:lnTo>
                  <a:lnTo>
                    <a:pt x="4080" y="8197804"/>
                  </a:lnTo>
                  <a:lnTo>
                    <a:pt x="0" y="8150257"/>
                  </a:lnTo>
                  <a:lnTo>
                    <a:pt x="592" y="8102760"/>
                  </a:lnTo>
                  <a:lnTo>
                    <a:pt x="5804" y="8055654"/>
                  </a:lnTo>
                  <a:lnTo>
                    <a:pt x="15579" y="8009281"/>
                  </a:lnTo>
                  <a:lnTo>
                    <a:pt x="29864" y="7963979"/>
                  </a:lnTo>
                  <a:lnTo>
                    <a:pt x="48603" y="7920090"/>
                  </a:lnTo>
                  <a:lnTo>
                    <a:pt x="71742" y="7877954"/>
                  </a:lnTo>
                  <a:lnTo>
                    <a:pt x="4919846" y="0"/>
                  </a:lnTo>
                  <a:lnTo>
                    <a:pt x="9755394" y="0"/>
                  </a:lnTo>
                  <a:lnTo>
                    <a:pt x="9755393" y="5109022"/>
                  </a:lnTo>
                  <a:close/>
                </a:path>
              </a:pathLst>
            </a:custGeom>
            <a:solidFill>
              <a:srgbClr val="FFE8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428399" y="1493267"/>
              <a:ext cx="6831330" cy="7300595"/>
            </a:xfrm>
            <a:custGeom>
              <a:avLst/>
              <a:gdLst/>
              <a:ahLst/>
              <a:cxnLst/>
              <a:rect l="l" t="t" r="r" b="b"/>
              <a:pathLst>
                <a:path w="6831330" h="7300595">
                  <a:moveTo>
                    <a:pt x="6345125" y="7300465"/>
                  </a:moveTo>
                  <a:lnTo>
                    <a:pt x="485774" y="7300465"/>
                  </a:lnTo>
                  <a:lnTo>
                    <a:pt x="437762" y="7298088"/>
                  </a:lnTo>
                  <a:lnTo>
                    <a:pt x="390562" y="7291044"/>
                  </a:lnTo>
                  <a:lnTo>
                    <a:pt x="344494" y="7279467"/>
                  </a:lnTo>
                  <a:lnTo>
                    <a:pt x="299876" y="7263487"/>
                  </a:lnTo>
                  <a:lnTo>
                    <a:pt x="257028" y="7243237"/>
                  </a:lnTo>
                  <a:lnTo>
                    <a:pt x="216266" y="7218848"/>
                  </a:lnTo>
                  <a:lnTo>
                    <a:pt x="177911" y="7190453"/>
                  </a:lnTo>
                  <a:lnTo>
                    <a:pt x="142280" y="7158183"/>
                  </a:lnTo>
                  <a:lnTo>
                    <a:pt x="110010" y="7122552"/>
                  </a:lnTo>
                  <a:lnTo>
                    <a:pt x="81615" y="7084197"/>
                  </a:lnTo>
                  <a:lnTo>
                    <a:pt x="57227" y="7043436"/>
                  </a:lnTo>
                  <a:lnTo>
                    <a:pt x="36977" y="7000587"/>
                  </a:lnTo>
                  <a:lnTo>
                    <a:pt x="20997" y="6955969"/>
                  </a:lnTo>
                  <a:lnTo>
                    <a:pt x="9420" y="6909901"/>
                  </a:lnTo>
                  <a:lnTo>
                    <a:pt x="2377" y="6862702"/>
                  </a:lnTo>
                  <a:lnTo>
                    <a:pt x="0" y="6814689"/>
                  </a:lnTo>
                  <a:lnTo>
                    <a:pt x="0" y="485774"/>
                  </a:lnTo>
                  <a:lnTo>
                    <a:pt x="2377" y="437762"/>
                  </a:lnTo>
                  <a:lnTo>
                    <a:pt x="9420" y="390562"/>
                  </a:lnTo>
                  <a:lnTo>
                    <a:pt x="20997" y="344494"/>
                  </a:lnTo>
                  <a:lnTo>
                    <a:pt x="36977" y="299876"/>
                  </a:lnTo>
                  <a:lnTo>
                    <a:pt x="57227" y="257028"/>
                  </a:lnTo>
                  <a:lnTo>
                    <a:pt x="81615" y="216266"/>
                  </a:lnTo>
                  <a:lnTo>
                    <a:pt x="110010" y="177911"/>
                  </a:lnTo>
                  <a:lnTo>
                    <a:pt x="142280" y="142280"/>
                  </a:lnTo>
                  <a:lnTo>
                    <a:pt x="177911" y="110010"/>
                  </a:lnTo>
                  <a:lnTo>
                    <a:pt x="216266" y="81615"/>
                  </a:lnTo>
                  <a:lnTo>
                    <a:pt x="257028" y="57227"/>
                  </a:lnTo>
                  <a:lnTo>
                    <a:pt x="299876" y="36977"/>
                  </a:lnTo>
                  <a:lnTo>
                    <a:pt x="344494" y="20997"/>
                  </a:lnTo>
                  <a:lnTo>
                    <a:pt x="390562" y="9420"/>
                  </a:lnTo>
                  <a:lnTo>
                    <a:pt x="437762" y="2377"/>
                  </a:lnTo>
                  <a:lnTo>
                    <a:pt x="485774" y="0"/>
                  </a:lnTo>
                  <a:lnTo>
                    <a:pt x="6345125" y="0"/>
                  </a:lnTo>
                  <a:lnTo>
                    <a:pt x="6393137" y="2377"/>
                  </a:lnTo>
                  <a:lnTo>
                    <a:pt x="6440337" y="9420"/>
                  </a:lnTo>
                  <a:lnTo>
                    <a:pt x="6486405" y="20997"/>
                  </a:lnTo>
                  <a:lnTo>
                    <a:pt x="6531022" y="36977"/>
                  </a:lnTo>
                  <a:lnTo>
                    <a:pt x="6573871" y="57227"/>
                  </a:lnTo>
                  <a:lnTo>
                    <a:pt x="6614633" y="81615"/>
                  </a:lnTo>
                  <a:lnTo>
                    <a:pt x="6652988" y="110010"/>
                  </a:lnTo>
                  <a:lnTo>
                    <a:pt x="6688619" y="142280"/>
                  </a:lnTo>
                  <a:lnTo>
                    <a:pt x="6720888" y="177911"/>
                  </a:lnTo>
                  <a:lnTo>
                    <a:pt x="6749283" y="216266"/>
                  </a:lnTo>
                  <a:lnTo>
                    <a:pt x="6773672" y="257028"/>
                  </a:lnTo>
                  <a:lnTo>
                    <a:pt x="6793922" y="299876"/>
                  </a:lnTo>
                  <a:lnTo>
                    <a:pt x="6809902" y="344494"/>
                  </a:lnTo>
                  <a:lnTo>
                    <a:pt x="6821479" y="390562"/>
                  </a:lnTo>
                  <a:lnTo>
                    <a:pt x="6828523" y="437762"/>
                  </a:lnTo>
                  <a:lnTo>
                    <a:pt x="6830900" y="485774"/>
                  </a:lnTo>
                  <a:lnTo>
                    <a:pt x="6830900" y="6814689"/>
                  </a:lnTo>
                  <a:lnTo>
                    <a:pt x="6828523" y="6862702"/>
                  </a:lnTo>
                  <a:lnTo>
                    <a:pt x="6821479" y="6909901"/>
                  </a:lnTo>
                  <a:lnTo>
                    <a:pt x="6809902" y="6955969"/>
                  </a:lnTo>
                  <a:lnTo>
                    <a:pt x="6793922" y="7000587"/>
                  </a:lnTo>
                  <a:lnTo>
                    <a:pt x="6773672" y="7043436"/>
                  </a:lnTo>
                  <a:lnTo>
                    <a:pt x="6749283" y="7084197"/>
                  </a:lnTo>
                  <a:lnTo>
                    <a:pt x="6720888" y="7122552"/>
                  </a:lnTo>
                  <a:lnTo>
                    <a:pt x="6688619" y="7158183"/>
                  </a:lnTo>
                  <a:lnTo>
                    <a:pt x="6652988" y="7190453"/>
                  </a:lnTo>
                  <a:lnTo>
                    <a:pt x="6614633" y="7218848"/>
                  </a:lnTo>
                  <a:lnTo>
                    <a:pt x="6573871" y="7243237"/>
                  </a:lnTo>
                  <a:lnTo>
                    <a:pt x="6531022" y="7263487"/>
                  </a:lnTo>
                  <a:lnTo>
                    <a:pt x="6486405" y="7279467"/>
                  </a:lnTo>
                  <a:lnTo>
                    <a:pt x="6440337" y="7291044"/>
                  </a:lnTo>
                  <a:lnTo>
                    <a:pt x="6393137" y="7298088"/>
                  </a:lnTo>
                  <a:lnTo>
                    <a:pt x="6345125" y="7300465"/>
                  </a:lnTo>
                  <a:close/>
                </a:path>
              </a:pathLst>
            </a:custGeom>
            <a:solidFill>
              <a:srgbClr val="8C2A2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0" y="3200643"/>
            <a:ext cx="6732905" cy="43180"/>
          </a:xfrm>
          <a:custGeom>
            <a:avLst/>
            <a:gdLst/>
            <a:ahLst/>
            <a:cxnLst/>
            <a:rect l="l" t="t" r="r" b="b"/>
            <a:pathLst>
              <a:path w="6732905" h="43180">
                <a:moveTo>
                  <a:pt x="6732785" y="42956"/>
                </a:moveTo>
                <a:lnTo>
                  <a:pt x="0" y="28575"/>
                </a:lnTo>
                <a:lnTo>
                  <a:pt x="0" y="0"/>
                </a:lnTo>
                <a:lnTo>
                  <a:pt x="6732846" y="14381"/>
                </a:lnTo>
                <a:lnTo>
                  <a:pt x="6732785" y="429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04859" y="1888813"/>
            <a:ext cx="6077980" cy="6505337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102596" y="625628"/>
            <a:ext cx="7089140" cy="2464435"/>
          </a:xfrm>
          <a:prstGeom prst="rect">
            <a:avLst/>
          </a:prstGeom>
        </p:spPr>
        <p:txBody>
          <a:bodyPr vert="horz" wrap="square" lIns="0" tIns="170180" rIns="0" bIns="0" rtlCol="0">
            <a:spAutoFit/>
          </a:bodyPr>
          <a:lstStyle/>
          <a:p>
            <a:pPr marL="12700" marR="5080" algn="ctr">
              <a:lnSpc>
                <a:spcPts val="5980"/>
              </a:lnSpc>
              <a:spcBef>
                <a:spcPts val="1340"/>
              </a:spcBef>
            </a:pPr>
            <a:r>
              <a:rPr spc="-10" dirty="0">
                <a:solidFill>
                  <a:srgbClr val="002060"/>
                </a:solidFill>
              </a:rPr>
              <a:t>АУДАНДЫҚ ЖОСПАРЛАУДЫҢ </a:t>
            </a:r>
            <a:r>
              <a:rPr spc="75" dirty="0">
                <a:solidFill>
                  <a:srgbClr val="002060"/>
                </a:solidFill>
              </a:rPr>
              <a:t>МАҢЫЗЫ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102596" y="3561564"/>
            <a:ext cx="7279404" cy="584660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50838" algn="just">
              <a:lnSpc>
                <a:spcPct val="112700"/>
              </a:lnSpc>
              <a:spcBef>
                <a:spcPts val="95"/>
              </a:spcBef>
              <a:tabLst>
                <a:tab pos="2119630" algn="l"/>
                <a:tab pos="2754630" algn="l"/>
                <a:tab pos="2784475" algn="l"/>
                <a:tab pos="3416935" algn="l"/>
                <a:tab pos="4144010" algn="l"/>
                <a:tab pos="4681220" algn="l"/>
                <a:tab pos="5594350" algn="l"/>
                <a:tab pos="5720080" algn="l"/>
              </a:tabLst>
            </a:pPr>
            <a:r>
              <a:rPr sz="3050" spc="220" dirty="0">
                <a:solidFill>
                  <a:srgbClr val="002060"/>
                </a:solidFill>
                <a:latin typeface="Times New Roman"/>
                <a:cs typeface="Times New Roman"/>
              </a:rPr>
              <a:t>Аудандық</a:t>
            </a:r>
            <a:r>
              <a:rPr sz="3050" dirty="0">
                <a:solidFill>
                  <a:srgbClr val="002060"/>
                </a:solidFill>
                <a:latin typeface="Times New Roman"/>
                <a:cs typeface="Times New Roman"/>
              </a:rPr>
              <a:t>		</a:t>
            </a:r>
            <a:r>
              <a:rPr sz="3050" spc="-65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050" spc="310" dirty="0">
                <a:solidFill>
                  <a:srgbClr val="002060"/>
                </a:solidFill>
                <a:latin typeface="Times New Roman"/>
                <a:cs typeface="Times New Roman"/>
              </a:rPr>
              <a:t>жоспарлау</a:t>
            </a:r>
            <a:r>
              <a:rPr sz="3050" dirty="0">
                <a:solidFill>
                  <a:srgbClr val="002060"/>
                </a:solidFill>
                <a:latin typeface="Times New Roman"/>
                <a:cs typeface="Times New Roman"/>
              </a:rPr>
              <a:t>		</a:t>
            </a:r>
            <a:r>
              <a:rPr sz="3050" spc="320" dirty="0">
                <a:solidFill>
                  <a:srgbClr val="002060"/>
                </a:solidFill>
                <a:latin typeface="Times New Roman"/>
                <a:cs typeface="Times New Roman"/>
              </a:rPr>
              <a:t>және </a:t>
            </a:r>
            <a:r>
              <a:rPr sz="3050" spc="350" dirty="0">
                <a:solidFill>
                  <a:srgbClr val="002060"/>
                </a:solidFill>
                <a:latin typeface="Times New Roman"/>
                <a:cs typeface="Times New Roman"/>
              </a:rPr>
              <a:t>экономикалық-</a:t>
            </a:r>
            <a:r>
              <a:rPr sz="3050" spc="310" dirty="0">
                <a:solidFill>
                  <a:srgbClr val="002060"/>
                </a:solidFill>
                <a:latin typeface="Times New Roman"/>
                <a:cs typeface="Times New Roman"/>
              </a:rPr>
              <a:t>географиялық </a:t>
            </a:r>
            <a:r>
              <a:rPr sz="3050" spc="280" dirty="0">
                <a:solidFill>
                  <a:srgbClr val="002060"/>
                </a:solidFill>
                <a:latin typeface="Times New Roman"/>
                <a:cs typeface="Times New Roman"/>
              </a:rPr>
              <a:t>аудандастыру</a:t>
            </a:r>
            <a:r>
              <a:rPr sz="3050" dirty="0">
                <a:solidFill>
                  <a:srgbClr val="002060"/>
                </a:solidFill>
                <a:latin typeface="Times New Roman"/>
                <a:cs typeface="Times New Roman"/>
              </a:rPr>
              <a:t>			</a:t>
            </a:r>
            <a:r>
              <a:rPr sz="3050" spc="340" dirty="0">
                <a:solidFill>
                  <a:srgbClr val="002060"/>
                </a:solidFill>
                <a:latin typeface="Times New Roman"/>
                <a:cs typeface="Times New Roman"/>
              </a:rPr>
              <a:t>территориялық- </a:t>
            </a:r>
            <a:r>
              <a:rPr sz="3050" spc="245" dirty="0">
                <a:solidFill>
                  <a:srgbClr val="002060"/>
                </a:solidFill>
                <a:latin typeface="Times New Roman"/>
                <a:cs typeface="Times New Roman"/>
              </a:rPr>
              <a:t>өндірістік</a:t>
            </a:r>
            <a:r>
              <a:rPr sz="3050" spc="37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050" spc="305" dirty="0">
                <a:solidFill>
                  <a:srgbClr val="002060"/>
                </a:solidFill>
                <a:latin typeface="Times New Roman"/>
                <a:cs typeface="Times New Roman"/>
              </a:rPr>
              <a:t>кешендерді</a:t>
            </a:r>
            <a:r>
              <a:rPr sz="3050" spc="39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050" spc="300" dirty="0">
                <a:solidFill>
                  <a:srgbClr val="002060"/>
                </a:solidFill>
                <a:latin typeface="Times New Roman"/>
                <a:cs typeface="Times New Roman"/>
              </a:rPr>
              <a:t>жоспарлау </a:t>
            </a:r>
            <a:r>
              <a:rPr sz="3050" spc="295" dirty="0">
                <a:solidFill>
                  <a:srgbClr val="002060"/>
                </a:solidFill>
                <a:latin typeface="Times New Roman"/>
                <a:cs typeface="Times New Roman"/>
              </a:rPr>
              <a:t>кезеңінде</a:t>
            </a:r>
            <a:r>
              <a:rPr sz="305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050" spc="305" dirty="0">
                <a:solidFill>
                  <a:srgbClr val="002060"/>
                </a:solidFill>
                <a:latin typeface="Times New Roman"/>
                <a:cs typeface="Times New Roman"/>
              </a:rPr>
              <a:t>ең</a:t>
            </a:r>
            <a:r>
              <a:rPr sz="305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050" spc="325" dirty="0">
                <a:solidFill>
                  <a:srgbClr val="002060"/>
                </a:solidFill>
                <a:latin typeface="Times New Roman"/>
                <a:cs typeface="Times New Roman"/>
              </a:rPr>
              <a:t>алдымен</a:t>
            </a:r>
            <a:r>
              <a:rPr sz="305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050" spc="275" dirty="0">
                <a:solidFill>
                  <a:srgbClr val="002060"/>
                </a:solidFill>
                <a:latin typeface="Times New Roman"/>
                <a:cs typeface="Times New Roman"/>
              </a:rPr>
              <a:t>осы</a:t>
            </a:r>
            <a:r>
              <a:rPr sz="305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050" spc="265" dirty="0">
                <a:solidFill>
                  <a:srgbClr val="002060"/>
                </a:solidFill>
                <a:latin typeface="Times New Roman"/>
                <a:cs typeface="Times New Roman"/>
              </a:rPr>
              <a:t>аудан аумағына</a:t>
            </a:r>
            <a:r>
              <a:rPr sz="3050" dirty="0">
                <a:solidFill>
                  <a:srgbClr val="002060"/>
                </a:solidFill>
                <a:latin typeface="Times New Roman"/>
                <a:cs typeface="Times New Roman"/>
              </a:rPr>
              <a:t>			</a:t>
            </a:r>
            <a:r>
              <a:rPr sz="3050" spc="295" dirty="0">
                <a:solidFill>
                  <a:srgbClr val="002060"/>
                </a:solidFill>
                <a:latin typeface="Times New Roman"/>
                <a:cs typeface="Times New Roman"/>
              </a:rPr>
              <a:t>не</a:t>
            </a:r>
            <a:r>
              <a:rPr sz="3050" dirty="0">
                <a:solidFill>
                  <a:srgbClr val="002060"/>
                </a:solidFill>
                <a:latin typeface="Times New Roman"/>
                <a:cs typeface="Times New Roman"/>
              </a:rPr>
              <a:t>		</a:t>
            </a:r>
            <a:r>
              <a:rPr sz="3050" spc="300" dirty="0">
                <a:solidFill>
                  <a:srgbClr val="002060"/>
                </a:solidFill>
                <a:latin typeface="Times New Roman"/>
                <a:cs typeface="Times New Roman"/>
              </a:rPr>
              <a:t>орналастыру </a:t>
            </a:r>
            <a:r>
              <a:rPr sz="3050" spc="335" dirty="0">
                <a:solidFill>
                  <a:srgbClr val="002060"/>
                </a:solidFill>
                <a:latin typeface="Times New Roman"/>
                <a:cs typeface="Times New Roman"/>
              </a:rPr>
              <a:t>мәселесін</a:t>
            </a:r>
            <a:r>
              <a:rPr sz="3050" spc="23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050" spc="229" dirty="0">
                <a:solidFill>
                  <a:srgbClr val="002060"/>
                </a:solidFill>
                <a:latin typeface="Times New Roman"/>
                <a:cs typeface="Times New Roman"/>
              </a:rPr>
              <a:t>шешеді.</a:t>
            </a:r>
            <a:endParaRPr sz="3050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L="12700" marR="5080" indent="350838" algn="just">
              <a:lnSpc>
                <a:spcPct val="112700"/>
              </a:lnSpc>
              <a:tabLst>
                <a:tab pos="3089910" algn="l"/>
                <a:tab pos="5574665" algn="l"/>
              </a:tabLst>
            </a:pPr>
            <a:r>
              <a:rPr sz="3050" spc="290" dirty="0">
                <a:solidFill>
                  <a:srgbClr val="002060"/>
                </a:solidFill>
                <a:latin typeface="Times New Roman"/>
                <a:cs typeface="Times New Roman"/>
              </a:rPr>
              <a:t>Осы</a:t>
            </a:r>
            <a:r>
              <a:rPr sz="3050" spc="49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050" spc="290" dirty="0">
                <a:solidFill>
                  <a:srgbClr val="002060"/>
                </a:solidFill>
                <a:latin typeface="Times New Roman"/>
                <a:cs typeface="Times New Roman"/>
              </a:rPr>
              <a:t>міндет</a:t>
            </a:r>
            <a:r>
              <a:rPr sz="3050" spc="49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050" spc="305" dirty="0">
                <a:solidFill>
                  <a:srgbClr val="002060"/>
                </a:solidFill>
                <a:latin typeface="Times New Roman"/>
                <a:cs typeface="Times New Roman"/>
              </a:rPr>
              <a:t>анықталғаннан</a:t>
            </a:r>
            <a:r>
              <a:rPr sz="3050" spc="49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050" spc="260" dirty="0">
                <a:solidFill>
                  <a:srgbClr val="002060"/>
                </a:solidFill>
                <a:latin typeface="Times New Roman"/>
                <a:cs typeface="Times New Roman"/>
              </a:rPr>
              <a:t>кейін </a:t>
            </a:r>
            <a:r>
              <a:rPr sz="3050" spc="290" dirty="0">
                <a:solidFill>
                  <a:srgbClr val="002060"/>
                </a:solidFill>
                <a:latin typeface="Times New Roman"/>
                <a:cs typeface="Times New Roman"/>
              </a:rPr>
              <a:t>келесі</a:t>
            </a:r>
            <a:r>
              <a:rPr sz="3050" spc="42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3050" spc="365" dirty="0">
                <a:solidFill>
                  <a:srgbClr val="002060"/>
                </a:solidFill>
                <a:latin typeface="Times New Roman"/>
                <a:cs typeface="Times New Roman"/>
              </a:rPr>
              <a:t>мәселе</a:t>
            </a:r>
            <a:r>
              <a:rPr sz="3050" spc="440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3050" spc="270" dirty="0">
                <a:solidFill>
                  <a:srgbClr val="002060"/>
                </a:solidFill>
                <a:latin typeface="Times New Roman"/>
                <a:cs typeface="Times New Roman"/>
              </a:rPr>
              <a:t>–</a:t>
            </a:r>
            <a:r>
              <a:rPr sz="3050" spc="434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3050" spc="295" dirty="0">
                <a:solidFill>
                  <a:srgbClr val="002060"/>
                </a:solidFill>
                <a:latin typeface="Times New Roman"/>
                <a:cs typeface="Times New Roman"/>
              </a:rPr>
              <a:t>аумақтың</a:t>
            </a:r>
            <a:r>
              <a:rPr sz="3050" spc="440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3050" spc="280" dirty="0">
                <a:solidFill>
                  <a:srgbClr val="002060"/>
                </a:solidFill>
                <a:latin typeface="Times New Roman"/>
                <a:cs typeface="Times New Roman"/>
              </a:rPr>
              <a:t>қай </a:t>
            </a:r>
            <a:r>
              <a:rPr sz="3050" spc="229" dirty="0">
                <a:solidFill>
                  <a:srgbClr val="002060"/>
                </a:solidFill>
                <a:latin typeface="Times New Roman"/>
                <a:cs typeface="Times New Roman"/>
              </a:rPr>
              <a:t>бөлігіне</a:t>
            </a:r>
            <a:r>
              <a:rPr sz="305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050" spc="320" dirty="0">
                <a:solidFill>
                  <a:srgbClr val="002060"/>
                </a:solidFill>
                <a:latin typeface="Times New Roman"/>
                <a:cs typeface="Times New Roman"/>
              </a:rPr>
              <a:t>және</a:t>
            </a:r>
            <a:r>
              <a:rPr sz="305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050" spc="295" dirty="0">
                <a:solidFill>
                  <a:srgbClr val="002060"/>
                </a:solidFill>
                <a:latin typeface="Times New Roman"/>
                <a:cs typeface="Times New Roman"/>
              </a:rPr>
              <a:t>қалай </a:t>
            </a:r>
            <a:r>
              <a:rPr sz="3050" spc="310" dirty="0">
                <a:solidFill>
                  <a:srgbClr val="002060"/>
                </a:solidFill>
                <a:latin typeface="Times New Roman"/>
                <a:cs typeface="Times New Roman"/>
              </a:rPr>
              <a:t>орналастыруды</a:t>
            </a:r>
            <a:r>
              <a:rPr sz="3050" spc="26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050" spc="225" dirty="0">
                <a:solidFill>
                  <a:srgbClr val="002060"/>
                </a:solidFill>
                <a:latin typeface="Times New Roman"/>
                <a:cs typeface="Times New Roman"/>
              </a:rPr>
              <a:t>белгілеу.</a:t>
            </a:r>
            <a:endParaRPr sz="305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029594" y="0"/>
            <a:ext cx="6258560" cy="10287000"/>
          </a:xfrm>
          <a:custGeom>
            <a:avLst/>
            <a:gdLst/>
            <a:ahLst/>
            <a:cxnLst/>
            <a:rect l="l" t="t" r="r" b="b"/>
            <a:pathLst>
              <a:path w="6258559" h="10287000">
                <a:moveTo>
                  <a:pt x="6258406" y="10287000"/>
                </a:moveTo>
                <a:lnTo>
                  <a:pt x="2611835" y="10287000"/>
                </a:lnTo>
                <a:lnTo>
                  <a:pt x="230855" y="8821741"/>
                </a:lnTo>
                <a:lnTo>
                  <a:pt x="191211" y="8794553"/>
                </a:lnTo>
                <a:lnTo>
                  <a:pt x="154704" y="8763817"/>
                </a:lnTo>
                <a:lnTo>
                  <a:pt x="121538" y="8729813"/>
                </a:lnTo>
                <a:lnTo>
                  <a:pt x="91915" y="8692819"/>
                </a:lnTo>
                <a:lnTo>
                  <a:pt x="66036" y="8653115"/>
                </a:lnTo>
                <a:lnTo>
                  <a:pt x="44103" y="8610982"/>
                </a:lnTo>
                <a:lnTo>
                  <a:pt x="26320" y="8566696"/>
                </a:lnTo>
                <a:lnTo>
                  <a:pt x="12887" y="8520539"/>
                </a:lnTo>
                <a:lnTo>
                  <a:pt x="4080" y="8473282"/>
                </a:lnTo>
                <a:lnTo>
                  <a:pt x="0" y="8425734"/>
                </a:lnTo>
                <a:lnTo>
                  <a:pt x="592" y="8378238"/>
                </a:lnTo>
                <a:lnTo>
                  <a:pt x="5804" y="8331132"/>
                </a:lnTo>
                <a:lnTo>
                  <a:pt x="15579" y="8284759"/>
                </a:lnTo>
                <a:lnTo>
                  <a:pt x="29864" y="8239457"/>
                </a:lnTo>
                <a:lnTo>
                  <a:pt x="48603" y="8195568"/>
                </a:lnTo>
                <a:lnTo>
                  <a:pt x="71742" y="8153432"/>
                </a:lnTo>
                <a:lnTo>
                  <a:pt x="5089376" y="0"/>
                </a:lnTo>
                <a:lnTo>
                  <a:pt x="6258406" y="0"/>
                </a:lnTo>
                <a:lnTo>
                  <a:pt x="6258406" y="10287000"/>
                </a:lnTo>
                <a:close/>
              </a:path>
            </a:pathLst>
          </a:custGeom>
          <a:solidFill>
            <a:srgbClr val="FFE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3734583"/>
            <a:ext cx="8270875" cy="46355"/>
          </a:xfrm>
          <a:custGeom>
            <a:avLst/>
            <a:gdLst/>
            <a:ahLst/>
            <a:cxnLst/>
            <a:rect l="l" t="t" r="r" b="b"/>
            <a:pathLst>
              <a:path w="8270875" h="46354">
                <a:moveTo>
                  <a:pt x="8270314" y="46241"/>
                </a:moveTo>
                <a:lnTo>
                  <a:pt x="0" y="28575"/>
                </a:lnTo>
                <a:lnTo>
                  <a:pt x="0" y="0"/>
                </a:lnTo>
                <a:lnTo>
                  <a:pt x="8270375" y="17666"/>
                </a:lnTo>
                <a:lnTo>
                  <a:pt x="8270314" y="4624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9614819"/>
            <a:ext cx="3810635" cy="672465"/>
          </a:xfrm>
          <a:custGeom>
            <a:avLst/>
            <a:gdLst/>
            <a:ahLst/>
            <a:cxnLst/>
            <a:rect l="l" t="t" r="r" b="b"/>
            <a:pathLst>
              <a:path w="3810635" h="672465">
                <a:moveTo>
                  <a:pt x="3475166" y="672180"/>
                </a:moveTo>
                <a:lnTo>
                  <a:pt x="0" y="672180"/>
                </a:lnTo>
                <a:lnTo>
                  <a:pt x="0" y="0"/>
                </a:lnTo>
                <a:lnTo>
                  <a:pt x="3475166" y="0"/>
                </a:lnTo>
                <a:lnTo>
                  <a:pt x="3528059" y="4187"/>
                </a:lnTo>
                <a:lnTo>
                  <a:pt x="3579174" y="16498"/>
                </a:lnTo>
                <a:lnTo>
                  <a:pt x="3627607" y="36559"/>
                </a:lnTo>
                <a:lnTo>
                  <a:pt x="3672456" y="63997"/>
                </a:lnTo>
                <a:lnTo>
                  <a:pt x="3712818" y="98438"/>
                </a:lnTo>
                <a:lnTo>
                  <a:pt x="3747259" y="138800"/>
                </a:lnTo>
                <a:lnTo>
                  <a:pt x="3774697" y="183649"/>
                </a:lnTo>
                <a:lnTo>
                  <a:pt x="3794758" y="232082"/>
                </a:lnTo>
                <a:lnTo>
                  <a:pt x="3807069" y="283196"/>
                </a:lnTo>
                <a:lnTo>
                  <a:pt x="3810013" y="320386"/>
                </a:lnTo>
                <a:lnTo>
                  <a:pt x="3810013" y="351794"/>
                </a:lnTo>
                <a:lnTo>
                  <a:pt x="3794758" y="440098"/>
                </a:lnTo>
                <a:lnTo>
                  <a:pt x="3774697" y="488531"/>
                </a:lnTo>
                <a:lnTo>
                  <a:pt x="3747259" y="533380"/>
                </a:lnTo>
                <a:lnTo>
                  <a:pt x="3712818" y="573742"/>
                </a:lnTo>
                <a:lnTo>
                  <a:pt x="3672456" y="608183"/>
                </a:lnTo>
                <a:lnTo>
                  <a:pt x="3627607" y="635621"/>
                </a:lnTo>
                <a:lnTo>
                  <a:pt x="3579174" y="655682"/>
                </a:lnTo>
                <a:lnTo>
                  <a:pt x="3528059" y="667994"/>
                </a:lnTo>
                <a:lnTo>
                  <a:pt x="3475166" y="672180"/>
                </a:lnTo>
                <a:close/>
              </a:path>
            </a:pathLst>
          </a:custGeom>
          <a:solidFill>
            <a:srgbClr val="8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476742" y="0"/>
            <a:ext cx="3811270" cy="672465"/>
          </a:xfrm>
          <a:custGeom>
            <a:avLst/>
            <a:gdLst/>
            <a:ahLst/>
            <a:cxnLst/>
            <a:rect l="l" t="t" r="r" b="b"/>
            <a:pathLst>
              <a:path w="3811269" h="672465">
                <a:moveTo>
                  <a:pt x="3811257" y="672180"/>
                </a:moveTo>
                <a:lnTo>
                  <a:pt x="336089" y="672180"/>
                </a:lnTo>
                <a:lnTo>
                  <a:pt x="283196" y="667993"/>
                </a:lnTo>
                <a:lnTo>
                  <a:pt x="232082" y="655682"/>
                </a:lnTo>
                <a:lnTo>
                  <a:pt x="183649" y="635621"/>
                </a:lnTo>
                <a:lnTo>
                  <a:pt x="138800" y="608182"/>
                </a:lnTo>
                <a:lnTo>
                  <a:pt x="98437" y="573742"/>
                </a:lnTo>
                <a:lnTo>
                  <a:pt x="63997" y="533380"/>
                </a:lnTo>
                <a:lnTo>
                  <a:pt x="36559" y="488531"/>
                </a:lnTo>
                <a:lnTo>
                  <a:pt x="16497" y="440098"/>
                </a:lnTo>
                <a:lnTo>
                  <a:pt x="4186" y="388983"/>
                </a:lnTo>
                <a:lnTo>
                  <a:pt x="0" y="336090"/>
                </a:lnTo>
                <a:lnTo>
                  <a:pt x="4186" y="283196"/>
                </a:lnTo>
                <a:lnTo>
                  <a:pt x="16497" y="232082"/>
                </a:lnTo>
                <a:lnTo>
                  <a:pt x="36559" y="183649"/>
                </a:lnTo>
                <a:lnTo>
                  <a:pt x="63997" y="138800"/>
                </a:lnTo>
                <a:lnTo>
                  <a:pt x="98437" y="98438"/>
                </a:lnTo>
                <a:lnTo>
                  <a:pt x="138800" y="63997"/>
                </a:lnTo>
                <a:lnTo>
                  <a:pt x="183649" y="36559"/>
                </a:lnTo>
                <a:lnTo>
                  <a:pt x="232082" y="16498"/>
                </a:lnTo>
                <a:lnTo>
                  <a:pt x="283196" y="4186"/>
                </a:lnTo>
                <a:lnTo>
                  <a:pt x="336089" y="0"/>
                </a:lnTo>
                <a:lnTo>
                  <a:pt x="3811257" y="0"/>
                </a:lnTo>
                <a:lnTo>
                  <a:pt x="3811257" y="672180"/>
                </a:lnTo>
                <a:close/>
              </a:path>
            </a:pathLst>
          </a:custGeom>
          <a:solidFill>
            <a:srgbClr val="8C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846696" y="1127275"/>
            <a:ext cx="4229625" cy="8487543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712044" y="1991085"/>
            <a:ext cx="7271384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60395" algn="l"/>
              </a:tabLst>
            </a:pPr>
            <a:r>
              <a:rPr sz="9000" spc="740" dirty="0">
                <a:solidFill>
                  <a:srgbClr val="002060"/>
                </a:solidFill>
              </a:rPr>
              <a:t>БҰ</a:t>
            </a:r>
            <a:r>
              <a:rPr sz="9000" spc="-105" dirty="0">
                <a:solidFill>
                  <a:srgbClr val="002060"/>
                </a:solidFill>
              </a:rPr>
              <a:t>Л</a:t>
            </a:r>
            <a:r>
              <a:rPr sz="9000" dirty="0">
                <a:solidFill>
                  <a:srgbClr val="002060"/>
                </a:solidFill>
              </a:rPr>
              <a:t>	</a:t>
            </a:r>
            <a:r>
              <a:rPr sz="9000" spc="610" dirty="0">
                <a:solidFill>
                  <a:srgbClr val="002060"/>
                </a:solidFill>
              </a:rPr>
              <a:t>ҮШІН</a:t>
            </a:r>
            <a:r>
              <a:rPr sz="9000" spc="-235" dirty="0">
                <a:solidFill>
                  <a:srgbClr val="002060"/>
                </a:solidFill>
              </a:rPr>
              <a:t>:</a:t>
            </a:r>
            <a:endParaRPr sz="9000" dirty="0">
              <a:solidFill>
                <a:srgbClr val="002060"/>
              </a:solidFill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7644" y="4592797"/>
            <a:ext cx="123825" cy="123824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7644" y="5621496"/>
            <a:ext cx="123825" cy="123824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712044" y="4323893"/>
            <a:ext cx="9265285" cy="4654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668020" marR="5080" algn="just">
              <a:lnSpc>
                <a:spcPct val="112500"/>
              </a:lnSpc>
              <a:spcBef>
                <a:spcPts val="90"/>
              </a:spcBef>
            </a:pPr>
            <a:r>
              <a:rPr sz="3000" spc="300" dirty="0">
                <a:solidFill>
                  <a:srgbClr val="002060"/>
                </a:solidFill>
                <a:latin typeface="Times New Roman"/>
                <a:cs typeface="Times New Roman"/>
              </a:rPr>
              <a:t>Кешеннің</a:t>
            </a:r>
            <a:r>
              <a:rPr sz="3000" spc="30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3000" spc="325" dirty="0">
                <a:solidFill>
                  <a:srgbClr val="002060"/>
                </a:solidFill>
                <a:latin typeface="Times New Roman"/>
                <a:cs typeface="Times New Roman"/>
              </a:rPr>
              <a:t>жалпы</a:t>
            </a:r>
            <a:r>
              <a:rPr sz="3000" spc="30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3000" spc="275" dirty="0">
                <a:solidFill>
                  <a:srgbClr val="002060"/>
                </a:solidFill>
                <a:latin typeface="Times New Roman"/>
                <a:cs typeface="Times New Roman"/>
              </a:rPr>
              <a:t>белгісінен</a:t>
            </a:r>
            <a:r>
              <a:rPr sz="3000" spc="310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3000" spc="265" dirty="0">
                <a:solidFill>
                  <a:srgbClr val="002060"/>
                </a:solidFill>
                <a:latin typeface="Times New Roman"/>
                <a:cs typeface="Times New Roman"/>
              </a:rPr>
              <a:t>бөлек,</a:t>
            </a:r>
            <a:r>
              <a:rPr sz="3000" spc="30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3000" spc="320" dirty="0">
                <a:solidFill>
                  <a:srgbClr val="002060"/>
                </a:solidFill>
                <a:latin typeface="Times New Roman"/>
                <a:cs typeface="Times New Roman"/>
              </a:rPr>
              <a:t>оның құрылымы</a:t>
            </a:r>
            <a:r>
              <a:rPr sz="3000" spc="24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000" spc="370" dirty="0">
                <a:solidFill>
                  <a:srgbClr val="002060"/>
                </a:solidFill>
                <a:latin typeface="Times New Roman"/>
                <a:cs typeface="Times New Roman"/>
              </a:rPr>
              <a:t>мен</a:t>
            </a:r>
            <a:r>
              <a:rPr sz="3000" spc="25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000" spc="280" dirty="0">
                <a:solidFill>
                  <a:srgbClr val="002060"/>
                </a:solidFill>
                <a:latin typeface="Times New Roman"/>
                <a:cs typeface="Times New Roman"/>
              </a:rPr>
              <a:t>типін</a:t>
            </a:r>
            <a:r>
              <a:rPr sz="3000" spc="24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000" spc="190" dirty="0">
                <a:solidFill>
                  <a:srgbClr val="002060"/>
                </a:solidFill>
                <a:latin typeface="Times New Roman"/>
                <a:cs typeface="Times New Roman"/>
              </a:rPr>
              <a:t>білу</a:t>
            </a:r>
            <a:r>
              <a:rPr sz="3000" spc="25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000" spc="265" dirty="0">
                <a:solidFill>
                  <a:srgbClr val="002060"/>
                </a:solidFill>
                <a:latin typeface="Times New Roman"/>
                <a:cs typeface="Times New Roman"/>
              </a:rPr>
              <a:t>қажет;</a:t>
            </a:r>
            <a:endParaRPr sz="3000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L="668020" marR="5080" algn="just">
              <a:lnSpc>
                <a:spcPct val="112500"/>
              </a:lnSpc>
            </a:pPr>
            <a:r>
              <a:rPr sz="3000" spc="295" dirty="0">
                <a:solidFill>
                  <a:srgbClr val="002060"/>
                </a:solidFill>
                <a:latin typeface="Times New Roman"/>
                <a:cs typeface="Times New Roman"/>
              </a:rPr>
              <a:t>Нақты</a:t>
            </a:r>
            <a:r>
              <a:rPr sz="3000" spc="730" dirty="0">
                <a:solidFill>
                  <a:srgbClr val="002060"/>
                </a:solidFill>
                <a:latin typeface="Times New Roman"/>
                <a:cs typeface="Times New Roman"/>
              </a:rPr>
              <a:t>   </a:t>
            </a:r>
            <a:r>
              <a:rPr sz="3000" spc="315" dirty="0">
                <a:solidFill>
                  <a:srgbClr val="002060"/>
                </a:solidFill>
                <a:latin typeface="Times New Roman"/>
                <a:cs typeface="Times New Roman"/>
              </a:rPr>
              <a:t>аумақтың</a:t>
            </a:r>
            <a:r>
              <a:rPr sz="3000" spc="730" dirty="0">
                <a:solidFill>
                  <a:srgbClr val="002060"/>
                </a:solidFill>
                <a:latin typeface="Times New Roman"/>
                <a:cs typeface="Times New Roman"/>
              </a:rPr>
              <a:t>   </a:t>
            </a:r>
            <a:r>
              <a:rPr sz="3000" spc="310" dirty="0">
                <a:solidFill>
                  <a:srgbClr val="002060"/>
                </a:solidFill>
                <a:latin typeface="Times New Roman"/>
                <a:cs typeface="Times New Roman"/>
              </a:rPr>
              <a:t>құрылыс</a:t>
            </a:r>
            <a:r>
              <a:rPr sz="3000" spc="730" dirty="0">
                <a:solidFill>
                  <a:srgbClr val="002060"/>
                </a:solidFill>
                <a:latin typeface="Times New Roman"/>
                <a:cs typeface="Times New Roman"/>
              </a:rPr>
              <a:t>   </a:t>
            </a:r>
            <a:r>
              <a:rPr sz="3000" spc="330" dirty="0">
                <a:solidFill>
                  <a:srgbClr val="002060"/>
                </a:solidFill>
                <a:latin typeface="Times New Roman"/>
                <a:cs typeface="Times New Roman"/>
              </a:rPr>
              <a:t>алаңының </a:t>
            </a:r>
            <a:r>
              <a:rPr sz="3000" spc="315" dirty="0">
                <a:solidFill>
                  <a:srgbClr val="002060"/>
                </a:solidFill>
                <a:latin typeface="Times New Roman"/>
                <a:cs typeface="Times New Roman"/>
              </a:rPr>
              <a:t>жағдайын</a:t>
            </a:r>
            <a:r>
              <a:rPr sz="3000" spc="470" dirty="0">
                <a:solidFill>
                  <a:srgbClr val="002060"/>
                </a:solidFill>
                <a:latin typeface="Times New Roman"/>
                <a:cs typeface="Times New Roman"/>
              </a:rPr>
              <a:t>    </a:t>
            </a:r>
            <a:r>
              <a:rPr sz="3000" spc="355" dirty="0">
                <a:solidFill>
                  <a:srgbClr val="002060"/>
                </a:solidFill>
                <a:latin typeface="Times New Roman"/>
                <a:cs typeface="Times New Roman"/>
              </a:rPr>
              <a:t>және</a:t>
            </a:r>
            <a:r>
              <a:rPr sz="3000" spc="475" dirty="0">
                <a:solidFill>
                  <a:srgbClr val="002060"/>
                </a:solidFill>
                <a:latin typeface="Times New Roman"/>
                <a:cs typeface="Times New Roman"/>
              </a:rPr>
              <a:t>    </a:t>
            </a:r>
            <a:r>
              <a:rPr sz="3000" spc="345" dirty="0">
                <a:solidFill>
                  <a:srgbClr val="002060"/>
                </a:solidFill>
                <a:latin typeface="Times New Roman"/>
                <a:cs typeface="Times New Roman"/>
              </a:rPr>
              <a:t>нысандардың</a:t>
            </a:r>
            <a:r>
              <a:rPr sz="3000" spc="475" dirty="0">
                <a:solidFill>
                  <a:srgbClr val="002060"/>
                </a:solidFill>
                <a:latin typeface="Times New Roman"/>
                <a:cs typeface="Times New Roman"/>
              </a:rPr>
              <a:t>    </a:t>
            </a:r>
            <a:r>
              <a:rPr sz="3000" spc="305" dirty="0">
                <a:solidFill>
                  <a:srgbClr val="002060"/>
                </a:solidFill>
                <a:latin typeface="Times New Roman"/>
                <a:cs typeface="Times New Roman"/>
              </a:rPr>
              <a:t>өзара </a:t>
            </a:r>
            <a:r>
              <a:rPr sz="3000" spc="400" dirty="0">
                <a:solidFill>
                  <a:srgbClr val="002060"/>
                </a:solidFill>
                <a:latin typeface="Times New Roman"/>
                <a:cs typeface="Times New Roman"/>
              </a:rPr>
              <a:t>қарым-</a:t>
            </a:r>
            <a:r>
              <a:rPr sz="3000" spc="325" dirty="0">
                <a:solidFill>
                  <a:srgbClr val="002060"/>
                </a:solidFill>
                <a:latin typeface="Times New Roman"/>
                <a:cs typeface="Times New Roman"/>
              </a:rPr>
              <a:t>қатынасын</a:t>
            </a:r>
            <a:r>
              <a:rPr sz="3000" spc="26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000" spc="300" dirty="0">
                <a:solidFill>
                  <a:srgbClr val="002060"/>
                </a:solidFill>
                <a:latin typeface="Times New Roman"/>
                <a:cs typeface="Times New Roman"/>
              </a:rPr>
              <a:t>зерттеу</a:t>
            </a:r>
            <a:r>
              <a:rPr sz="3000" spc="26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000" spc="295" dirty="0">
                <a:solidFill>
                  <a:srgbClr val="002060"/>
                </a:solidFill>
                <a:latin typeface="Times New Roman"/>
                <a:cs typeface="Times New Roman"/>
              </a:rPr>
              <a:t>маңызды.</a:t>
            </a:r>
            <a:endParaRPr sz="3000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3000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L="12700" marR="5080" algn="just">
              <a:lnSpc>
                <a:spcPct val="112500"/>
              </a:lnSpc>
            </a:pPr>
            <a:r>
              <a:rPr sz="3000" spc="325" dirty="0">
                <a:solidFill>
                  <a:srgbClr val="002060"/>
                </a:solidFill>
                <a:latin typeface="Times New Roman"/>
                <a:cs typeface="Times New Roman"/>
              </a:rPr>
              <a:t>Осылайша</a:t>
            </a:r>
            <a:r>
              <a:rPr sz="3000" spc="275" dirty="0">
                <a:solidFill>
                  <a:srgbClr val="002060"/>
                </a:solidFill>
                <a:latin typeface="Times New Roman"/>
                <a:cs typeface="Times New Roman"/>
              </a:rPr>
              <a:t>  ғана</a:t>
            </a:r>
            <a:r>
              <a:rPr sz="3000" spc="280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3000" spc="305" dirty="0">
                <a:solidFill>
                  <a:srgbClr val="002060"/>
                </a:solidFill>
                <a:latin typeface="Times New Roman"/>
                <a:cs typeface="Times New Roman"/>
              </a:rPr>
              <a:t>болашақ</a:t>
            </a:r>
            <a:r>
              <a:rPr sz="3000" spc="27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3000" spc="310" dirty="0">
                <a:solidFill>
                  <a:srgbClr val="002060"/>
                </a:solidFill>
                <a:latin typeface="Times New Roman"/>
                <a:cs typeface="Times New Roman"/>
              </a:rPr>
              <a:t>кешеннің</a:t>
            </a:r>
            <a:r>
              <a:rPr sz="3000" spc="280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3000" spc="325" dirty="0">
                <a:solidFill>
                  <a:srgbClr val="002060"/>
                </a:solidFill>
                <a:latin typeface="Times New Roman"/>
                <a:cs typeface="Times New Roman"/>
              </a:rPr>
              <a:t>жоспары </a:t>
            </a:r>
            <a:r>
              <a:rPr sz="3000" spc="290" dirty="0">
                <a:solidFill>
                  <a:srgbClr val="002060"/>
                </a:solidFill>
                <a:latin typeface="Times New Roman"/>
                <a:cs typeface="Times New Roman"/>
              </a:rPr>
              <a:t>дұрыс</a:t>
            </a:r>
            <a:r>
              <a:rPr sz="3000" spc="49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000" spc="300" dirty="0">
                <a:solidFill>
                  <a:srgbClr val="002060"/>
                </a:solidFill>
                <a:latin typeface="Times New Roman"/>
                <a:cs typeface="Times New Roman"/>
              </a:rPr>
              <a:t>жасалып,</a:t>
            </a:r>
            <a:r>
              <a:rPr sz="3000" spc="49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000" spc="320" dirty="0">
                <a:solidFill>
                  <a:srgbClr val="002060"/>
                </a:solidFill>
                <a:latin typeface="Times New Roman"/>
                <a:cs typeface="Times New Roman"/>
              </a:rPr>
              <a:t>жаңа</a:t>
            </a:r>
            <a:r>
              <a:rPr sz="3000" spc="49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000" spc="215" dirty="0">
                <a:solidFill>
                  <a:srgbClr val="002060"/>
                </a:solidFill>
                <a:latin typeface="Times New Roman"/>
                <a:cs typeface="Times New Roman"/>
              </a:rPr>
              <a:t>үлгідегі</a:t>
            </a:r>
            <a:r>
              <a:rPr sz="3000" spc="49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000" spc="315" dirty="0">
                <a:solidFill>
                  <a:srgbClr val="002060"/>
                </a:solidFill>
                <a:latin typeface="Times New Roman"/>
                <a:cs typeface="Times New Roman"/>
              </a:rPr>
              <a:t>қайта</a:t>
            </a:r>
            <a:r>
              <a:rPr sz="3000" spc="49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000" spc="285" dirty="0">
                <a:solidFill>
                  <a:srgbClr val="002060"/>
                </a:solidFill>
                <a:latin typeface="Times New Roman"/>
                <a:cs typeface="Times New Roman"/>
              </a:rPr>
              <a:t>құрылған </a:t>
            </a:r>
            <a:r>
              <a:rPr sz="3000" spc="315" dirty="0">
                <a:solidFill>
                  <a:srgbClr val="002060"/>
                </a:solidFill>
                <a:latin typeface="Times New Roman"/>
                <a:cs typeface="Times New Roman"/>
              </a:rPr>
              <a:t>сипат</a:t>
            </a:r>
            <a:r>
              <a:rPr sz="3000" spc="254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000" spc="270" dirty="0">
                <a:solidFill>
                  <a:srgbClr val="002060"/>
                </a:solidFill>
                <a:latin typeface="Times New Roman"/>
                <a:cs typeface="Times New Roman"/>
              </a:rPr>
              <a:t>алады.</a:t>
            </a:r>
            <a:endParaRPr sz="30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36901" y="2829512"/>
            <a:ext cx="4837430" cy="0"/>
          </a:xfrm>
          <a:custGeom>
            <a:avLst/>
            <a:gdLst/>
            <a:ahLst/>
            <a:cxnLst/>
            <a:rect l="l" t="t" r="r" b="b"/>
            <a:pathLst>
              <a:path w="4837430">
                <a:moveTo>
                  <a:pt x="0" y="0"/>
                </a:moveTo>
                <a:lnTo>
                  <a:pt x="4836831" y="0"/>
                </a:lnTo>
              </a:path>
            </a:pathLst>
          </a:custGeom>
          <a:ln w="28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srgbClr val="002060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16005162" y="4793319"/>
            <a:ext cx="2283460" cy="5494020"/>
          </a:xfrm>
          <a:custGeom>
            <a:avLst/>
            <a:gdLst/>
            <a:ahLst/>
            <a:cxnLst/>
            <a:rect l="l" t="t" r="r" b="b"/>
            <a:pathLst>
              <a:path w="2283459" h="5494020">
                <a:moveTo>
                  <a:pt x="2282838" y="5493679"/>
                </a:moveTo>
                <a:lnTo>
                  <a:pt x="2233511" y="5493680"/>
                </a:lnTo>
                <a:lnTo>
                  <a:pt x="230855" y="4261242"/>
                </a:lnTo>
                <a:lnTo>
                  <a:pt x="191210" y="4234054"/>
                </a:lnTo>
                <a:lnTo>
                  <a:pt x="154704" y="4203317"/>
                </a:lnTo>
                <a:lnTo>
                  <a:pt x="121539" y="4169313"/>
                </a:lnTo>
                <a:lnTo>
                  <a:pt x="91915" y="4132319"/>
                </a:lnTo>
                <a:lnTo>
                  <a:pt x="66036" y="4092616"/>
                </a:lnTo>
                <a:lnTo>
                  <a:pt x="44103" y="4050482"/>
                </a:lnTo>
                <a:lnTo>
                  <a:pt x="26320" y="4006197"/>
                </a:lnTo>
                <a:lnTo>
                  <a:pt x="12887" y="3960040"/>
                </a:lnTo>
                <a:lnTo>
                  <a:pt x="4079" y="3912782"/>
                </a:lnTo>
                <a:lnTo>
                  <a:pt x="0" y="3865235"/>
                </a:lnTo>
                <a:lnTo>
                  <a:pt x="593" y="3817738"/>
                </a:lnTo>
                <a:lnTo>
                  <a:pt x="5804" y="3770633"/>
                </a:lnTo>
                <a:lnTo>
                  <a:pt x="15579" y="3724259"/>
                </a:lnTo>
                <a:lnTo>
                  <a:pt x="29864" y="3678957"/>
                </a:lnTo>
                <a:lnTo>
                  <a:pt x="48603" y="3635068"/>
                </a:lnTo>
                <a:lnTo>
                  <a:pt x="71742" y="3592932"/>
                </a:lnTo>
                <a:lnTo>
                  <a:pt x="2282838" y="0"/>
                </a:lnTo>
                <a:lnTo>
                  <a:pt x="2282838" y="5493679"/>
                </a:lnTo>
                <a:close/>
              </a:path>
            </a:pathLst>
          </a:custGeom>
          <a:solidFill>
            <a:srgbClr val="FFE8E8"/>
          </a:solidFill>
        </p:spPr>
        <p:txBody>
          <a:bodyPr wrap="square" lIns="0" tIns="0" rIns="0" bIns="0" rtlCol="0"/>
          <a:lstStyle/>
          <a:p>
            <a:endParaRPr>
              <a:solidFill>
                <a:srgbClr val="002060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672589" cy="4033520"/>
          </a:xfrm>
          <a:custGeom>
            <a:avLst/>
            <a:gdLst/>
            <a:ahLst/>
            <a:cxnLst/>
            <a:rect l="l" t="t" r="r" b="b"/>
            <a:pathLst>
              <a:path w="1672589" h="4033520">
                <a:moveTo>
                  <a:pt x="1600338" y="1432934"/>
                </a:moveTo>
                <a:lnTo>
                  <a:pt x="0" y="4033413"/>
                </a:lnTo>
                <a:lnTo>
                  <a:pt x="0" y="0"/>
                </a:lnTo>
                <a:lnTo>
                  <a:pt x="180183" y="0"/>
                </a:lnTo>
                <a:lnTo>
                  <a:pt x="1518259" y="823454"/>
                </a:lnTo>
                <a:lnTo>
                  <a:pt x="1550543" y="856554"/>
                </a:lnTo>
                <a:lnTo>
                  <a:pt x="1580166" y="893547"/>
                </a:lnTo>
                <a:lnTo>
                  <a:pt x="1606045" y="933250"/>
                </a:lnTo>
                <a:lnTo>
                  <a:pt x="1627977" y="975384"/>
                </a:lnTo>
                <a:lnTo>
                  <a:pt x="1645761" y="1019669"/>
                </a:lnTo>
                <a:lnTo>
                  <a:pt x="1659194" y="1065826"/>
                </a:lnTo>
                <a:lnTo>
                  <a:pt x="1668001" y="1113084"/>
                </a:lnTo>
                <a:lnTo>
                  <a:pt x="1672081" y="1160631"/>
                </a:lnTo>
                <a:lnTo>
                  <a:pt x="1671488" y="1208128"/>
                </a:lnTo>
                <a:lnTo>
                  <a:pt x="1666277" y="1255234"/>
                </a:lnTo>
                <a:lnTo>
                  <a:pt x="1656502" y="1301607"/>
                </a:lnTo>
                <a:lnTo>
                  <a:pt x="1642217" y="1346909"/>
                </a:lnTo>
                <a:lnTo>
                  <a:pt x="1623478" y="1390798"/>
                </a:lnTo>
                <a:lnTo>
                  <a:pt x="1600338" y="1432934"/>
                </a:lnTo>
                <a:close/>
              </a:path>
            </a:pathLst>
          </a:custGeom>
          <a:solidFill>
            <a:srgbClr val="FFE8E8"/>
          </a:solidFill>
        </p:spPr>
        <p:txBody>
          <a:bodyPr wrap="square" lIns="0" tIns="0" rIns="0" bIns="0" rtlCol="0"/>
          <a:lstStyle/>
          <a:p>
            <a:endParaRPr>
              <a:solidFill>
                <a:srgbClr val="002060"/>
              </a:solidFill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297708" y="2941683"/>
            <a:ext cx="5327590" cy="6496049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278316" y="590477"/>
            <a:ext cx="9731375" cy="1748155"/>
          </a:xfrm>
          <a:prstGeom prst="rect">
            <a:avLst/>
          </a:prstGeom>
        </p:spPr>
        <p:txBody>
          <a:bodyPr vert="horz" wrap="square" lIns="0" tIns="1346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60"/>
              </a:spcBef>
            </a:pPr>
            <a:r>
              <a:rPr sz="4850" spc="415" dirty="0">
                <a:solidFill>
                  <a:srgbClr val="002060"/>
                </a:solidFill>
              </a:rPr>
              <a:t>ЭКОНОМИКАЛЫҚ</a:t>
            </a:r>
            <a:endParaRPr sz="4850" dirty="0">
              <a:solidFill>
                <a:srgbClr val="002060"/>
              </a:solidFill>
            </a:endParaRPr>
          </a:p>
          <a:p>
            <a:pPr algn="ctr">
              <a:lnSpc>
                <a:spcPct val="100000"/>
              </a:lnSpc>
              <a:spcBef>
                <a:spcPts val="960"/>
              </a:spcBef>
              <a:tabLst>
                <a:tab pos="7936230" algn="l"/>
              </a:tabLst>
            </a:pPr>
            <a:r>
              <a:rPr sz="4850" spc="355" dirty="0">
                <a:solidFill>
                  <a:srgbClr val="002060"/>
                </a:solidFill>
              </a:rPr>
              <a:t>АУДАНДАСТЫРУДЫҢ</a:t>
            </a:r>
            <a:r>
              <a:rPr sz="4850" dirty="0">
                <a:solidFill>
                  <a:srgbClr val="002060"/>
                </a:solidFill>
              </a:rPr>
              <a:t>	</a:t>
            </a:r>
            <a:r>
              <a:rPr sz="4850" spc="380" dirty="0">
                <a:solidFill>
                  <a:srgbClr val="002060"/>
                </a:solidFill>
              </a:rPr>
              <a:t>РӨЛІ</a:t>
            </a:r>
            <a:endParaRPr sz="4850" dirty="0">
              <a:solidFill>
                <a:srgbClr val="002060"/>
              </a:solidFill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36275" y="3271630"/>
            <a:ext cx="8566785" cy="607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4279900" algn="l"/>
                <a:tab pos="8267065" algn="l"/>
              </a:tabLst>
            </a:pPr>
            <a:r>
              <a:rPr sz="3800" spc="380" dirty="0">
                <a:solidFill>
                  <a:srgbClr val="002060"/>
                </a:solidFill>
                <a:latin typeface="Times New Roman"/>
                <a:cs typeface="Times New Roman"/>
              </a:rPr>
              <a:t>Экономикалық</a:t>
            </a:r>
            <a:r>
              <a:rPr sz="38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800" spc="360" dirty="0">
                <a:solidFill>
                  <a:srgbClr val="002060"/>
                </a:solidFill>
                <a:latin typeface="Times New Roman"/>
                <a:cs typeface="Times New Roman"/>
              </a:rPr>
              <a:t>аудандастыру</a:t>
            </a:r>
            <a:r>
              <a:rPr sz="38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800" spc="290" dirty="0">
                <a:solidFill>
                  <a:srgbClr val="002060"/>
                </a:solidFill>
                <a:latin typeface="Times New Roman"/>
                <a:cs typeface="Times New Roman"/>
              </a:rPr>
              <a:t>–</a:t>
            </a:r>
            <a:endParaRPr sz="380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6275" y="3853760"/>
            <a:ext cx="5873115" cy="1320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1800"/>
              </a:lnSpc>
              <a:spcBef>
                <a:spcPts val="95"/>
              </a:spcBef>
              <a:tabLst>
                <a:tab pos="2372360" algn="l"/>
                <a:tab pos="2688590" algn="l"/>
                <a:tab pos="3776345" algn="l"/>
              </a:tabLst>
            </a:pPr>
            <a:r>
              <a:rPr sz="3800" spc="285" dirty="0">
                <a:solidFill>
                  <a:srgbClr val="002060"/>
                </a:solidFill>
                <a:latin typeface="Times New Roman"/>
                <a:cs typeface="Times New Roman"/>
              </a:rPr>
              <a:t>белгілі</a:t>
            </a:r>
            <a:r>
              <a:rPr sz="38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800" spc="229" dirty="0">
                <a:solidFill>
                  <a:srgbClr val="002060"/>
                </a:solidFill>
                <a:latin typeface="Times New Roman"/>
                <a:cs typeface="Times New Roman"/>
              </a:rPr>
              <a:t>бір</a:t>
            </a:r>
            <a:r>
              <a:rPr sz="38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800" spc="355" dirty="0">
                <a:solidFill>
                  <a:srgbClr val="002060"/>
                </a:solidFill>
                <a:latin typeface="Times New Roman"/>
                <a:cs typeface="Times New Roman"/>
              </a:rPr>
              <a:t>аумақты </a:t>
            </a:r>
            <a:r>
              <a:rPr sz="3800" spc="365" dirty="0">
                <a:solidFill>
                  <a:srgbClr val="002060"/>
                </a:solidFill>
                <a:latin typeface="Times New Roman"/>
                <a:cs typeface="Times New Roman"/>
              </a:rPr>
              <a:t>нақты</a:t>
            </a:r>
            <a:r>
              <a:rPr sz="3800" dirty="0">
                <a:solidFill>
                  <a:srgbClr val="002060"/>
                </a:solidFill>
                <a:latin typeface="Times New Roman"/>
                <a:cs typeface="Times New Roman"/>
              </a:rPr>
              <a:t>		</a:t>
            </a:r>
            <a:r>
              <a:rPr sz="3800" spc="355" dirty="0">
                <a:solidFill>
                  <a:srgbClr val="002060"/>
                </a:solidFill>
                <a:latin typeface="Times New Roman"/>
                <a:cs typeface="Times New Roman"/>
              </a:rPr>
              <a:t>аудандарға</a:t>
            </a:r>
            <a:endParaRPr sz="38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967283" y="3853760"/>
            <a:ext cx="2035810" cy="1320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2395" marR="5080" indent="-100330">
              <a:lnSpc>
                <a:spcPct val="111800"/>
              </a:lnSpc>
              <a:spcBef>
                <a:spcPts val="95"/>
              </a:spcBef>
            </a:pPr>
            <a:r>
              <a:rPr sz="3800" spc="350" dirty="0">
                <a:solidFill>
                  <a:srgbClr val="002060"/>
                </a:solidFill>
                <a:latin typeface="Times New Roman"/>
                <a:cs typeface="Times New Roman"/>
              </a:rPr>
              <a:t>бірнеше </a:t>
            </a:r>
            <a:r>
              <a:rPr sz="3800" spc="320" dirty="0">
                <a:solidFill>
                  <a:srgbClr val="002060"/>
                </a:solidFill>
                <a:latin typeface="Times New Roman"/>
                <a:cs typeface="Times New Roman"/>
              </a:rPr>
              <a:t>бөлудің</a:t>
            </a:r>
            <a:endParaRPr sz="380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87125" y="6112588"/>
            <a:ext cx="161925" cy="161924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436275" y="5149160"/>
            <a:ext cx="8566785" cy="1968500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sz="3800" spc="390" dirty="0">
                <a:solidFill>
                  <a:srgbClr val="002060"/>
                </a:solidFill>
                <a:latin typeface="Times New Roman"/>
                <a:cs typeface="Times New Roman"/>
              </a:rPr>
              <a:t>ғылыми</a:t>
            </a:r>
            <a:r>
              <a:rPr sz="3800" spc="30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800" spc="250" dirty="0">
                <a:solidFill>
                  <a:srgbClr val="002060"/>
                </a:solidFill>
                <a:latin typeface="Times New Roman"/>
                <a:cs typeface="Times New Roman"/>
              </a:rPr>
              <a:t>негізі.</a:t>
            </a:r>
            <a:r>
              <a:rPr sz="3800" spc="30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800" spc="225" dirty="0">
                <a:solidFill>
                  <a:srgbClr val="002060"/>
                </a:solidFill>
                <a:latin typeface="Times New Roman"/>
                <a:cs typeface="Times New Roman"/>
              </a:rPr>
              <a:t>Ол:</a:t>
            </a:r>
            <a:endParaRPr sz="3800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L="836930" marR="5080">
              <a:lnSpc>
                <a:spcPct val="111800"/>
              </a:lnSpc>
              <a:tabLst>
                <a:tab pos="2445385" algn="l"/>
                <a:tab pos="5593715" algn="l"/>
              </a:tabLst>
            </a:pPr>
            <a:r>
              <a:rPr sz="3800" spc="275" dirty="0">
                <a:solidFill>
                  <a:srgbClr val="002060"/>
                </a:solidFill>
                <a:latin typeface="Times New Roman"/>
                <a:cs typeface="Times New Roman"/>
              </a:rPr>
              <a:t>Тек</a:t>
            </a:r>
            <a:r>
              <a:rPr sz="38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800" spc="370" dirty="0">
                <a:solidFill>
                  <a:srgbClr val="002060"/>
                </a:solidFill>
                <a:latin typeface="Times New Roman"/>
                <a:cs typeface="Times New Roman"/>
              </a:rPr>
              <a:t>аумақтың</a:t>
            </a:r>
            <a:r>
              <a:rPr sz="38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800" spc="385" dirty="0">
                <a:solidFill>
                  <a:srgbClr val="002060"/>
                </a:solidFill>
                <a:latin typeface="Times New Roman"/>
                <a:cs typeface="Times New Roman"/>
              </a:rPr>
              <a:t>құрылымын </a:t>
            </a:r>
            <a:r>
              <a:rPr sz="3800" spc="340" dirty="0">
                <a:solidFill>
                  <a:srgbClr val="002060"/>
                </a:solidFill>
                <a:latin typeface="Times New Roman"/>
                <a:cs typeface="Times New Roman"/>
              </a:rPr>
              <a:t>түсіндірумен</a:t>
            </a:r>
            <a:r>
              <a:rPr sz="3800" spc="32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800" spc="355" dirty="0">
                <a:solidFill>
                  <a:srgbClr val="002060"/>
                </a:solidFill>
                <a:latin typeface="Times New Roman"/>
                <a:cs typeface="Times New Roman"/>
              </a:rPr>
              <a:t>шектелмейді;</a:t>
            </a:r>
            <a:endParaRPr sz="38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87125" y="7407988"/>
            <a:ext cx="161925" cy="161924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7291591" y="7092260"/>
            <a:ext cx="2711450" cy="1320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09880">
              <a:lnSpc>
                <a:spcPct val="111800"/>
              </a:lnSpc>
              <a:spcBef>
                <a:spcPts val="95"/>
              </a:spcBef>
            </a:pPr>
            <a:r>
              <a:rPr sz="3800" spc="365" dirty="0">
                <a:solidFill>
                  <a:srgbClr val="002060"/>
                </a:solidFill>
                <a:latin typeface="Times New Roman"/>
                <a:cs typeface="Times New Roman"/>
              </a:rPr>
              <a:t>аудандық </a:t>
            </a:r>
            <a:r>
              <a:rPr sz="3800" spc="290" dirty="0">
                <a:solidFill>
                  <a:srgbClr val="002060"/>
                </a:solidFill>
                <a:latin typeface="Times New Roman"/>
                <a:cs typeface="Times New Roman"/>
              </a:rPr>
              <a:t>тиімділігін</a:t>
            </a:r>
            <a:endParaRPr sz="380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260932" y="7092260"/>
            <a:ext cx="4457700" cy="19685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1800"/>
              </a:lnSpc>
              <a:spcBef>
                <a:spcPts val="95"/>
              </a:spcBef>
              <a:tabLst>
                <a:tab pos="3218815" algn="l"/>
              </a:tabLst>
            </a:pPr>
            <a:r>
              <a:rPr sz="3800" spc="395" dirty="0">
                <a:solidFill>
                  <a:srgbClr val="002060"/>
                </a:solidFill>
                <a:latin typeface="Times New Roman"/>
                <a:cs typeface="Times New Roman"/>
              </a:rPr>
              <a:t>Сонымен</a:t>
            </a:r>
            <a:r>
              <a:rPr sz="38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800" spc="275" dirty="0">
                <a:solidFill>
                  <a:srgbClr val="002060"/>
                </a:solidFill>
                <a:latin typeface="Times New Roman"/>
                <a:cs typeface="Times New Roman"/>
              </a:rPr>
              <a:t>бірге </a:t>
            </a:r>
            <a:r>
              <a:rPr sz="3800" spc="395" dirty="0">
                <a:solidFill>
                  <a:srgbClr val="002060"/>
                </a:solidFill>
                <a:latin typeface="Times New Roman"/>
                <a:cs typeface="Times New Roman"/>
              </a:rPr>
              <a:t>жоспарлаудың </a:t>
            </a:r>
            <a:r>
              <a:rPr sz="3800" spc="350" dirty="0">
                <a:solidFill>
                  <a:srgbClr val="002060"/>
                </a:solidFill>
                <a:latin typeface="Times New Roman"/>
                <a:cs typeface="Times New Roman"/>
              </a:rPr>
              <a:t>арттырады.</a:t>
            </a:r>
            <a:endParaRPr sz="380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854895" y="2888245"/>
            <a:ext cx="8232140" cy="0"/>
          </a:xfrm>
          <a:custGeom>
            <a:avLst/>
            <a:gdLst/>
            <a:ahLst/>
            <a:cxnLst/>
            <a:rect l="l" t="t" r="r" b="b"/>
            <a:pathLst>
              <a:path w="8232140">
                <a:moveTo>
                  <a:pt x="0" y="0"/>
                </a:moveTo>
                <a:lnTo>
                  <a:pt x="8231973" y="0"/>
                </a:lnTo>
              </a:path>
            </a:pathLst>
          </a:custGeom>
          <a:ln w="28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6005162" y="4793319"/>
            <a:ext cx="2283460" cy="5494020"/>
          </a:xfrm>
          <a:custGeom>
            <a:avLst/>
            <a:gdLst/>
            <a:ahLst/>
            <a:cxnLst/>
            <a:rect l="l" t="t" r="r" b="b"/>
            <a:pathLst>
              <a:path w="2283459" h="5494020">
                <a:moveTo>
                  <a:pt x="2282838" y="5493679"/>
                </a:moveTo>
                <a:lnTo>
                  <a:pt x="2233511" y="5493680"/>
                </a:lnTo>
                <a:lnTo>
                  <a:pt x="230855" y="4261242"/>
                </a:lnTo>
                <a:lnTo>
                  <a:pt x="191210" y="4234054"/>
                </a:lnTo>
                <a:lnTo>
                  <a:pt x="154704" y="4203317"/>
                </a:lnTo>
                <a:lnTo>
                  <a:pt x="121539" y="4169313"/>
                </a:lnTo>
                <a:lnTo>
                  <a:pt x="91915" y="4132319"/>
                </a:lnTo>
                <a:lnTo>
                  <a:pt x="66036" y="4092616"/>
                </a:lnTo>
                <a:lnTo>
                  <a:pt x="44103" y="4050482"/>
                </a:lnTo>
                <a:lnTo>
                  <a:pt x="26320" y="4006197"/>
                </a:lnTo>
                <a:lnTo>
                  <a:pt x="12887" y="3960040"/>
                </a:lnTo>
                <a:lnTo>
                  <a:pt x="4079" y="3912782"/>
                </a:lnTo>
                <a:lnTo>
                  <a:pt x="0" y="3865235"/>
                </a:lnTo>
                <a:lnTo>
                  <a:pt x="593" y="3817738"/>
                </a:lnTo>
                <a:lnTo>
                  <a:pt x="5804" y="3770633"/>
                </a:lnTo>
                <a:lnTo>
                  <a:pt x="15579" y="3724259"/>
                </a:lnTo>
                <a:lnTo>
                  <a:pt x="29864" y="3678957"/>
                </a:lnTo>
                <a:lnTo>
                  <a:pt x="48603" y="3635068"/>
                </a:lnTo>
                <a:lnTo>
                  <a:pt x="71742" y="3592932"/>
                </a:lnTo>
                <a:lnTo>
                  <a:pt x="2282838" y="0"/>
                </a:lnTo>
                <a:lnTo>
                  <a:pt x="2282838" y="5493679"/>
                </a:lnTo>
                <a:close/>
              </a:path>
            </a:pathLst>
          </a:custGeom>
          <a:solidFill>
            <a:srgbClr val="FFE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672589" cy="4033520"/>
          </a:xfrm>
          <a:custGeom>
            <a:avLst/>
            <a:gdLst/>
            <a:ahLst/>
            <a:cxnLst/>
            <a:rect l="l" t="t" r="r" b="b"/>
            <a:pathLst>
              <a:path w="1672589" h="4033520">
                <a:moveTo>
                  <a:pt x="1600338" y="1432934"/>
                </a:moveTo>
                <a:lnTo>
                  <a:pt x="0" y="4033413"/>
                </a:lnTo>
                <a:lnTo>
                  <a:pt x="0" y="0"/>
                </a:lnTo>
                <a:lnTo>
                  <a:pt x="180183" y="0"/>
                </a:lnTo>
                <a:lnTo>
                  <a:pt x="1518259" y="823454"/>
                </a:lnTo>
                <a:lnTo>
                  <a:pt x="1550543" y="856554"/>
                </a:lnTo>
                <a:lnTo>
                  <a:pt x="1580166" y="893547"/>
                </a:lnTo>
                <a:lnTo>
                  <a:pt x="1606045" y="933250"/>
                </a:lnTo>
                <a:lnTo>
                  <a:pt x="1627977" y="975384"/>
                </a:lnTo>
                <a:lnTo>
                  <a:pt x="1645761" y="1019669"/>
                </a:lnTo>
                <a:lnTo>
                  <a:pt x="1659194" y="1065826"/>
                </a:lnTo>
                <a:lnTo>
                  <a:pt x="1668001" y="1113084"/>
                </a:lnTo>
                <a:lnTo>
                  <a:pt x="1672081" y="1160631"/>
                </a:lnTo>
                <a:lnTo>
                  <a:pt x="1671488" y="1208128"/>
                </a:lnTo>
                <a:lnTo>
                  <a:pt x="1666277" y="1255234"/>
                </a:lnTo>
                <a:lnTo>
                  <a:pt x="1656502" y="1301607"/>
                </a:lnTo>
                <a:lnTo>
                  <a:pt x="1642217" y="1346909"/>
                </a:lnTo>
                <a:lnTo>
                  <a:pt x="1623478" y="1390798"/>
                </a:lnTo>
                <a:lnTo>
                  <a:pt x="1600338" y="1432934"/>
                </a:lnTo>
                <a:close/>
              </a:path>
            </a:pathLst>
          </a:custGeom>
          <a:solidFill>
            <a:srgbClr val="FFE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3520" y="5445006"/>
            <a:ext cx="161924" cy="16192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3520" y="6083181"/>
            <a:ext cx="161924" cy="16192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3520" y="6721356"/>
            <a:ext cx="161924" cy="161924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3520" y="7359531"/>
            <a:ext cx="161924" cy="161924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xfrm>
            <a:off x="1842195" y="3223115"/>
            <a:ext cx="9033510" cy="647741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909319">
              <a:lnSpc>
                <a:spcPct val="111700"/>
              </a:lnSpc>
              <a:spcBef>
                <a:spcPts val="90"/>
              </a:spcBef>
            </a:pPr>
            <a:r>
              <a:rPr spc="160" dirty="0">
                <a:solidFill>
                  <a:srgbClr val="002060"/>
                </a:solidFill>
              </a:rPr>
              <a:t>Н.</a:t>
            </a:r>
            <a:r>
              <a:rPr spc="290" dirty="0">
                <a:solidFill>
                  <a:srgbClr val="002060"/>
                </a:solidFill>
              </a:rPr>
              <a:t> </a:t>
            </a:r>
            <a:r>
              <a:rPr spc="160" dirty="0">
                <a:solidFill>
                  <a:srgbClr val="002060"/>
                </a:solidFill>
              </a:rPr>
              <a:t>Н.</a:t>
            </a:r>
            <a:r>
              <a:rPr spc="285" dirty="0">
                <a:solidFill>
                  <a:srgbClr val="002060"/>
                </a:solidFill>
              </a:rPr>
              <a:t> </a:t>
            </a:r>
            <a:r>
              <a:rPr spc="365" dirty="0">
                <a:solidFill>
                  <a:srgbClr val="002060"/>
                </a:solidFill>
              </a:rPr>
              <a:t>Колосовскийдің </a:t>
            </a:r>
            <a:r>
              <a:rPr spc="350" dirty="0">
                <a:solidFill>
                  <a:srgbClr val="002060"/>
                </a:solidFill>
              </a:rPr>
              <a:t>тұжырымдауынша,</a:t>
            </a:r>
            <a:r>
              <a:rPr spc="300" dirty="0">
                <a:solidFill>
                  <a:srgbClr val="002060"/>
                </a:solidFill>
              </a:rPr>
              <a:t> </a:t>
            </a:r>
            <a:r>
              <a:rPr spc="425" dirty="0">
                <a:solidFill>
                  <a:srgbClr val="002060"/>
                </a:solidFill>
              </a:rPr>
              <a:t>әр</a:t>
            </a:r>
            <a:r>
              <a:rPr spc="300" dirty="0">
                <a:solidFill>
                  <a:srgbClr val="002060"/>
                </a:solidFill>
              </a:rPr>
              <a:t> </a:t>
            </a:r>
            <a:r>
              <a:rPr spc="375" dirty="0">
                <a:solidFill>
                  <a:srgbClr val="002060"/>
                </a:solidFill>
              </a:rPr>
              <a:t>ғылымның </a:t>
            </a:r>
            <a:r>
              <a:rPr spc="265" dirty="0">
                <a:solidFill>
                  <a:srgbClr val="002060"/>
                </a:solidFill>
              </a:rPr>
              <a:t>негізгі</a:t>
            </a:r>
            <a:r>
              <a:rPr spc="300" dirty="0">
                <a:solidFill>
                  <a:srgbClr val="002060"/>
                </a:solidFill>
              </a:rPr>
              <a:t> </a:t>
            </a:r>
            <a:r>
              <a:rPr spc="350" dirty="0">
                <a:solidFill>
                  <a:srgbClr val="002060"/>
                </a:solidFill>
              </a:rPr>
              <a:t>ұғымдары</a:t>
            </a:r>
            <a:r>
              <a:rPr spc="305" dirty="0">
                <a:solidFill>
                  <a:srgbClr val="002060"/>
                </a:solidFill>
              </a:rPr>
              <a:t> болады:</a:t>
            </a:r>
          </a:p>
          <a:p>
            <a:pPr marL="827405" marR="5080">
              <a:lnSpc>
                <a:spcPts val="5020"/>
              </a:lnSpc>
              <a:spcBef>
                <a:spcPts val="260"/>
              </a:spcBef>
            </a:pPr>
            <a:r>
              <a:rPr spc="380" dirty="0">
                <a:solidFill>
                  <a:srgbClr val="002060"/>
                </a:solidFill>
              </a:rPr>
              <a:t>Математикада</a:t>
            </a:r>
            <a:r>
              <a:rPr spc="300" dirty="0">
                <a:solidFill>
                  <a:srgbClr val="002060"/>
                </a:solidFill>
              </a:rPr>
              <a:t> </a:t>
            </a:r>
            <a:r>
              <a:rPr spc="335" dirty="0">
                <a:solidFill>
                  <a:srgbClr val="002060"/>
                </a:solidFill>
              </a:rPr>
              <a:t>–</a:t>
            </a:r>
            <a:r>
              <a:rPr spc="300" dirty="0">
                <a:solidFill>
                  <a:srgbClr val="002060"/>
                </a:solidFill>
              </a:rPr>
              <a:t> </a:t>
            </a:r>
            <a:r>
              <a:rPr spc="400" dirty="0">
                <a:solidFill>
                  <a:srgbClr val="002060"/>
                </a:solidFill>
              </a:rPr>
              <a:t>сандар </a:t>
            </a:r>
            <a:r>
              <a:rPr spc="360" dirty="0">
                <a:solidFill>
                  <a:srgbClr val="002060"/>
                </a:solidFill>
              </a:rPr>
              <a:t>Физикада</a:t>
            </a:r>
            <a:r>
              <a:rPr spc="300" dirty="0">
                <a:solidFill>
                  <a:srgbClr val="002060"/>
                </a:solidFill>
              </a:rPr>
              <a:t> </a:t>
            </a:r>
            <a:r>
              <a:rPr spc="335" dirty="0">
                <a:solidFill>
                  <a:srgbClr val="002060"/>
                </a:solidFill>
              </a:rPr>
              <a:t>–</a:t>
            </a:r>
            <a:r>
              <a:rPr spc="300" dirty="0">
                <a:solidFill>
                  <a:srgbClr val="002060"/>
                </a:solidFill>
              </a:rPr>
              <a:t> </a:t>
            </a:r>
            <a:r>
              <a:rPr spc="430" dirty="0">
                <a:solidFill>
                  <a:srgbClr val="002060"/>
                </a:solidFill>
              </a:rPr>
              <a:t>материя</a:t>
            </a:r>
            <a:r>
              <a:rPr spc="300" dirty="0">
                <a:solidFill>
                  <a:srgbClr val="002060"/>
                </a:solidFill>
              </a:rPr>
              <a:t> </a:t>
            </a:r>
            <a:r>
              <a:rPr spc="445" dirty="0">
                <a:solidFill>
                  <a:srgbClr val="002060"/>
                </a:solidFill>
              </a:rPr>
              <a:t>мен</a:t>
            </a:r>
            <a:r>
              <a:rPr spc="305" dirty="0">
                <a:solidFill>
                  <a:srgbClr val="002060"/>
                </a:solidFill>
              </a:rPr>
              <a:t> </a:t>
            </a:r>
            <a:r>
              <a:rPr spc="405" dirty="0">
                <a:solidFill>
                  <a:srgbClr val="002060"/>
                </a:solidFill>
              </a:rPr>
              <a:t>энергия </a:t>
            </a:r>
            <a:r>
              <a:rPr spc="390" dirty="0">
                <a:solidFill>
                  <a:srgbClr val="002060"/>
                </a:solidFill>
              </a:rPr>
              <a:t>Биологияда</a:t>
            </a:r>
            <a:r>
              <a:rPr spc="290" dirty="0">
                <a:solidFill>
                  <a:srgbClr val="002060"/>
                </a:solidFill>
              </a:rPr>
              <a:t> </a:t>
            </a:r>
            <a:r>
              <a:rPr spc="335" dirty="0">
                <a:solidFill>
                  <a:srgbClr val="002060"/>
                </a:solidFill>
              </a:rPr>
              <a:t>–</a:t>
            </a:r>
            <a:r>
              <a:rPr spc="305" dirty="0">
                <a:solidFill>
                  <a:srgbClr val="002060"/>
                </a:solidFill>
              </a:rPr>
              <a:t> </a:t>
            </a:r>
            <a:r>
              <a:rPr spc="280" dirty="0">
                <a:solidFill>
                  <a:srgbClr val="002060"/>
                </a:solidFill>
              </a:rPr>
              <a:t>тіршілік</a:t>
            </a:r>
            <a:r>
              <a:rPr spc="305" dirty="0">
                <a:solidFill>
                  <a:srgbClr val="002060"/>
                </a:solidFill>
              </a:rPr>
              <a:t> </a:t>
            </a:r>
            <a:r>
              <a:rPr spc="260" dirty="0">
                <a:solidFill>
                  <a:srgbClr val="002060"/>
                </a:solidFill>
              </a:rPr>
              <a:t>көзі </a:t>
            </a:r>
            <a:r>
              <a:rPr spc="385" dirty="0">
                <a:solidFill>
                  <a:srgbClr val="002060"/>
                </a:solidFill>
              </a:rPr>
              <a:t>Географияда</a:t>
            </a:r>
            <a:r>
              <a:rPr spc="300" dirty="0">
                <a:solidFill>
                  <a:srgbClr val="002060"/>
                </a:solidFill>
              </a:rPr>
              <a:t> </a:t>
            </a:r>
            <a:r>
              <a:rPr spc="335" dirty="0">
                <a:solidFill>
                  <a:srgbClr val="002060"/>
                </a:solidFill>
              </a:rPr>
              <a:t>–</a:t>
            </a:r>
            <a:r>
              <a:rPr spc="305" dirty="0">
                <a:solidFill>
                  <a:srgbClr val="002060"/>
                </a:solidFill>
              </a:rPr>
              <a:t> </a:t>
            </a:r>
            <a:r>
              <a:rPr spc="350" dirty="0">
                <a:solidFill>
                  <a:srgbClr val="002060"/>
                </a:solidFill>
              </a:rPr>
              <a:t>аудан</a:t>
            </a:r>
            <a:r>
              <a:rPr spc="305" dirty="0">
                <a:solidFill>
                  <a:srgbClr val="002060"/>
                </a:solidFill>
              </a:rPr>
              <a:t> </a:t>
            </a:r>
            <a:r>
              <a:rPr spc="235" dirty="0">
                <a:solidFill>
                  <a:srgbClr val="002060"/>
                </a:solidFill>
              </a:rPr>
              <a:t>бірлігі</a:t>
            </a:r>
          </a:p>
          <a:p>
            <a:pPr marL="12700" marR="589280">
              <a:lnSpc>
                <a:spcPts val="5020"/>
              </a:lnSpc>
            </a:pPr>
            <a:r>
              <a:rPr spc="360" dirty="0">
                <a:solidFill>
                  <a:srgbClr val="002060"/>
                </a:solidFill>
              </a:rPr>
              <a:t>Осы</a:t>
            </a:r>
            <a:r>
              <a:rPr spc="305" dirty="0">
                <a:solidFill>
                  <a:srgbClr val="002060"/>
                </a:solidFill>
              </a:rPr>
              <a:t> </a:t>
            </a:r>
            <a:r>
              <a:rPr spc="320" dirty="0">
                <a:solidFill>
                  <a:srgbClr val="002060"/>
                </a:solidFill>
              </a:rPr>
              <a:t>тұрғыда</a:t>
            </a:r>
            <a:r>
              <a:rPr spc="305" dirty="0">
                <a:solidFill>
                  <a:srgbClr val="002060"/>
                </a:solidFill>
              </a:rPr>
              <a:t> </a:t>
            </a:r>
            <a:r>
              <a:rPr spc="370" dirty="0">
                <a:solidFill>
                  <a:srgbClr val="002060"/>
                </a:solidFill>
              </a:rPr>
              <a:t>аудандық</a:t>
            </a:r>
            <a:r>
              <a:rPr spc="310" dirty="0">
                <a:solidFill>
                  <a:srgbClr val="002060"/>
                </a:solidFill>
              </a:rPr>
              <a:t> </a:t>
            </a:r>
            <a:r>
              <a:rPr spc="390" dirty="0">
                <a:solidFill>
                  <a:srgbClr val="002060"/>
                </a:solidFill>
              </a:rPr>
              <a:t>жоспарлау </a:t>
            </a:r>
            <a:r>
              <a:rPr spc="409" dirty="0">
                <a:solidFill>
                  <a:srgbClr val="002060"/>
                </a:solidFill>
              </a:rPr>
              <a:t>экономикалық</a:t>
            </a:r>
            <a:r>
              <a:rPr spc="340" dirty="0">
                <a:solidFill>
                  <a:srgbClr val="002060"/>
                </a:solidFill>
              </a:rPr>
              <a:t> </a:t>
            </a:r>
            <a:r>
              <a:rPr spc="365" dirty="0">
                <a:solidFill>
                  <a:srgbClr val="002060"/>
                </a:solidFill>
              </a:rPr>
              <a:t>аудандастырусыз </a:t>
            </a:r>
            <a:r>
              <a:rPr spc="320" dirty="0">
                <a:solidFill>
                  <a:srgbClr val="002060"/>
                </a:solidFill>
              </a:rPr>
              <a:t>мүмкін</a:t>
            </a:r>
            <a:r>
              <a:rPr spc="305" dirty="0">
                <a:solidFill>
                  <a:srgbClr val="002060"/>
                </a:solidFill>
              </a:rPr>
              <a:t> </a:t>
            </a:r>
            <a:r>
              <a:rPr spc="370" dirty="0">
                <a:solidFill>
                  <a:srgbClr val="002060"/>
                </a:solidFill>
              </a:rPr>
              <a:t>емес.</a:t>
            </a:r>
          </a:p>
        </p:txBody>
      </p: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039428" y="2762968"/>
            <a:ext cx="4763936" cy="4762500"/>
          </a:xfrm>
          <a:prstGeom prst="rect">
            <a:avLst/>
          </a:prstGeom>
        </p:spPr>
      </p:pic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1842195" y="706299"/>
            <a:ext cx="9731375" cy="1739900"/>
          </a:xfrm>
          <a:prstGeom prst="rect">
            <a:avLst/>
          </a:prstGeom>
        </p:spPr>
        <p:txBody>
          <a:bodyPr vert="horz" wrap="square" lIns="0" tIns="130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25"/>
              </a:spcBef>
            </a:pPr>
            <a:r>
              <a:rPr sz="4850" spc="415" dirty="0">
                <a:solidFill>
                  <a:srgbClr val="002060"/>
                </a:solidFill>
              </a:rPr>
              <a:t>ЭКОНОМИКАЛЫҚ</a:t>
            </a:r>
            <a:endParaRPr sz="4850" dirty="0">
              <a:solidFill>
                <a:srgbClr val="002060"/>
              </a:solidFill>
            </a:endParaRPr>
          </a:p>
          <a:p>
            <a:pPr marL="12700">
              <a:lnSpc>
                <a:spcPct val="100000"/>
              </a:lnSpc>
              <a:spcBef>
                <a:spcPts val="930"/>
              </a:spcBef>
              <a:tabLst>
                <a:tab pos="7948295" algn="l"/>
              </a:tabLst>
            </a:pPr>
            <a:r>
              <a:rPr sz="4850" spc="355" dirty="0">
                <a:solidFill>
                  <a:srgbClr val="002060"/>
                </a:solidFill>
              </a:rPr>
              <a:t>АУДАНДАСТЫРУДЫҢ</a:t>
            </a:r>
            <a:r>
              <a:rPr sz="4850" dirty="0">
                <a:solidFill>
                  <a:srgbClr val="002060"/>
                </a:solidFill>
              </a:rPr>
              <a:t>	</a:t>
            </a:r>
            <a:r>
              <a:rPr sz="4850" spc="380" dirty="0">
                <a:solidFill>
                  <a:srgbClr val="002060"/>
                </a:solidFill>
              </a:rPr>
              <a:t>РӨЛІ</a:t>
            </a:r>
            <a:endParaRPr sz="485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820099" y="0"/>
            <a:ext cx="8468360" cy="10287000"/>
            <a:chOff x="9820099" y="0"/>
            <a:chExt cx="8468360" cy="10287000"/>
          </a:xfrm>
        </p:grpSpPr>
        <p:sp>
          <p:nvSpPr>
            <p:cNvPr id="3" name="object 3"/>
            <p:cNvSpPr/>
            <p:nvPr/>
          </p:nvSpPr>
          <p:spPr>
            <a:xfrm>
              <a:off x="9820099" y="0"/>
              <a:ext cx="8468360" cy="10287000"/>
            </a:xfrm>
            <a:custGeom>
              <a:avLst/>
              <a:gdLst/>
              <a:ahLst/>
              <a:cxnLst/>
              <a:rect l="l" t="t" r="r" b="b"/>
              <a:pathLst>
                <a:path w="8468360" h="10287000">
                  <a:moveTo>
                    <a:pt x="8467900" y="10286999"/>
                  </a:moveTo>
                  <a:lnTo>
                    <a:pt x="208109" y="10286999"/>
                  </a:lnTo>
                  <a:lnTo>
                    <a:pt x="154704" y="10244674"/>
                  </a:lnTo>
                  <a:lnTo>
                    <a:pt x="121538" y="10210670"/>
                  </a:lnTo>
                  <a:lnTo>
                    <a:pt x="91915" y="10173676"/>
                  </a:lnTo>
                  <a:lnTo>
                    <a:pt x="66036" y="10133973"/>
                  </a:lnTo>
                  <a:lnTo>
                    <a:pt x="44103" y="10091839"/>
                  </a:lnTo>
                  <a:lnTo>
                    <a:pt x="26320" y="10047553"/>
                  </a:lnTo>
                  <a:lnTo>
                    <a:pt x="12887" y="10001397"/>
                  </a:lnTo>
                  <a:lnTo>
                    <a:pt x="4080" y="9954139"/>
                  </a:lnTo>
                  <a:lnTo>
                    <a:pt x="0" y="9906591"/>
                  </a:lnTo>
                  <a:lnTo>
                    <a:pt x="592" y="9859095"/>
                  </a:lnTo>
                  <a:lnTo>
                    <a:pt x="5804" y="9811989"/>
                  </a:lnTo>
                  <a:lnTo>
                    <a:pt x="15579" y="9765616"/>
                  </a:lnTo>
                  <a:lnTo>
                    <a:pt x="29864" y="9720314"/>
                  </a:lnTo>
                  <a:lnTo>
                    <a:pt x="48603" y="9676425"/>
                  </a:lnTo>
                  <a:lnTo>
                    <a:pt x="71742" y="9634289"/>
                  </a:lnTo>
                  <a:lnTo>
                    <a:pt x="6000698" y="0"/>
                  </a:lnTo>
                  <a:lnTo>
                    <a:pt x="8467901" y="0"/>
                  </a:lnTo>
                  <a:lnTo>
                    <a:pt x="8467900" y="10286999"/>
                  </a:lnTo>
                  <a:close/>
                </a:path>
              </a:pathLst>
            </a:custGeom>
            <a:solidFill>
              <a:srgbClr val="FFE8E8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002060"/>
                </a:solidFill>
              </a:endParaRPr>
            </a:p>
          </p:txBody>
        </p:sp>
        <p:sp>
          <p:nvSpPr>
            <p:cNvPr id="4" name="object 4"/>
            <p:cNvSpPr/>
            <p:nvPr/>
          </p:nvSpPr>
          <p:spPr>
            <a:xfrm>
              <a:off x="11791706" y="1641857"/>
              <a:ext cx="5003165" cy="28575"/>
            </a:xfrm>
            <a:custGeom>
              <a:avLst/>
              <a:gdLst/>
              <a:ahLst/>
              <a:cxnLst/>
              <a:rect l="l" t="t" r="r" b="b"/>
              <a:pathLst>
                <a:path w="5003165" h="28575">
                  <a:moveTo>
                    <a:pt x="0" y="28421"/>
                  </a:moveTo>
                  <a:lnTo>
                    <a:pt x="5003037" y="0"/>
                  </a:lnTo>
                </a:path>
              </a:pathLst>
            </a:custGeom>
            <a:ln w="2857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rgbClr val="002060"/>
                </a:solidFill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11795382" y="1670290"/>
              <a:ext cx="0" cy="6957059"/>
            </a:xfrm>
            <a:custGeom>
              <a:avLst/>
              <a:gdLst/>
              <a:ahLst/>
              <a:cxnLst/>
              <a:rect l="l" t="t" r="r" b="b"/>
              <a:pathLst>
                <a:path h="6957059">
                  <a:moveTo>
                    <a:pt x="0" y="0"/>
                  </a:moveTo>
                  <a:lnTo>
                    <a:pt x="0" y="6956786"/>
                  </a:lnTo>
                </a:path>
              </a:pathLst>
            </a:custGeom>
            <a:ln w="35994">
              <a:solidFill>
                <a:srgbClr val="8C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rgbClr val="002060"/>
                </a:solidFill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16783626" y="1638971"/>
              <a:ext cx="0" cy="6988175"/>
            </a:xfrm>
            <a:custGeom>
              <a:avLst/>
              <a:gdLst/>
              <a:ahLst/>
              <a:cxnLst/>
              <a:rect l="l" t="t" r="r" b="b"/>
              <a:pathLst>
                <a:path h="6988175">
                  <a:moveTo>
                    <a:pt x="0" y="0"/>
                  </a:moveTo>
                  <a:lnTo>
                    <a:pt x="0" y="6988105"/>
                  </a:lnTo>
                </a:path>
              </a:pathLst>
            </a:custGeom>
            <a:ln w="35994">
              <a:solidFill>
                <a:srgbClr val="8C00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rgbClr val="002060"/>
                </a:solidFill>
              </a:endParaRPr>
            </a:p>
          </p:txBody>
        </p:sp>
        <p:sp>
          <p:nvSpPr>
            <p:cNvPr id="7" name="object 7"/>
            <p:cNvSpPr/>
            <p:nvPr/>
          </p:nvSpPr>
          <p:spPr>
            <a:xfrm>
              <a:off x="11784287" y="8641363"/>
              <a:ext cx="5003165" cy="28575"/>
            </a:xfrm>
            <a:custGeom>
              <a:avLst/>
              <a:gdLst/>
              <a:ahLst/>
              <a:cxnLst/>
              <a:rect l="l" t="t" r="r" b="b"/>
              <a:pathLst>
                <a:path w="5003165" h="28575">
                  <a:moveTo>
                    <a:pt x="0" y="28421"/>
                  </a:moveTo>
                  <a:lnTo>
                    <a:pt x="5003037" y="0"/>
                  </a:lnTo>
                </a:path>
              </a:pathLst>
            </a:custGeom>
            <a:ln w="28574">
              <a:solidFill>
                <a:srgbClr val="8C2A2A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rgbClr val="002060"/>
                </a:solidFill>
              </a:endParaRPr>
            </a:p>
          </p:txBody>
        </p:sp>
      </p:grpSp>
      <p:sp>
        <p:nvSpPr>
          <p:cNvPr id="8" name="object 8"/>
          <p:cNvSpPr/>
          <p:nvPr/>
        </p:nvSpPr>
        <p:spPr>
          <a:xfrm>
            <a:off x="0" y="2913148"/>
            <a:ext cx="5487035" cy="40640"/>
          </a:xfrm>
          <a:custGeom>
            <a:avLst/>
            <a:gdLst/>
            <a:ahLst/>
            <a:cxnLst/>
            <a:rect l="l" t="t" r="r" b="b"/>
            <a:pathLst>
              <a:path w="5487035" h="40639">
                <a:moveTo>
                  <a:pt x="5486709" y="40295"/>
                </a:moveTo>
                <a:lnTo>
                  <a:pt x="0" y="28575"/>
                </a:lnTo>
                <a:lnTo>
                  <a:pt x="0" y="0"/>
                </a:lnTo>
                <a:lnTo>
                  <a:pt x="5486770" y="11720"/>
                </a:lnTo>
                <a:lnTo>
                  <a:pt x="5486709" y="4029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>
              <a:solidFill>
                <a:srgbClr val="002060"/>
              </a:solidFill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375691" y="2053701"/>
            <a:ext cx="3854654" cy="2920225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375691" y="5325395"/>
            <a:ext cx="3854654" cy="2920224"/>
          </a:xfrm>
          <a:prstGeom prst="rect">
            <a:avLst/>
          </a:prstGeom>
        </p:spPr>
      </p:pic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950078" y="664213"/>
            <a:ext cx="7098030" cy="16559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16300"/>
              </a:lnSpc>
              <a:spcBef>
                <a:spcPts val="95"/>
              </a:spcBef>
            </a:pPr>
            <a:r>
              <a:rPr sz="4800" spc="-10" dirty="0">
                <a:solidFill>
                  <a:srgbClr val="002060"/>
                </a:solidFill>
              </a:rPr>
              <a:t>ЖОСПАРЛАУ </a:t>
            </a:r>
            <a:r>
              <a:rPr sz="4800" spc="65" dirty="0">
                <a:solidFill>
                  <a:srgbClr val="002060"/>
                </a:solidFill>
              </a:rPr>
              <a:t>ПРИНЦИПТЕРІ</a:t>
            </a:r>
            <a:endParaRPr sz="4800" dirty="0">
              <a:solidFill>
                <a:srgbClr val="002060"/>
              </a:solidFill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59587" y="3486850"/>
            <a:ext cx="8288020" cy="122405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spc="180" dirty="0">
                <a:solidFill>
                  <a:srgbClr val="002060"/>
                </a:solidFill>
                <a:latin typeface="Times New Roman"/>
                <a:cs typeface="Times New Roman"/>
              </a:rPr>
              <a:t>Аудандық</a:t>
            </a:r>
            <a:r>
              <a:rPr sz="2400" spc="19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45" dirty="0">
                <a:solidFill>
                  <a:srgbClr val="002060"/>
                </a:solidFill>
                <a:latin typeface="Times New Roman"/>
                <a:cs typeface="Times New Roman"/>
              </a:rPr>
              <a:t>жоспарлаудың</a:t>
            </a:r>
            <a:r>
              <a:rPr sz="2400" spc="20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165" dirty="0">
                <a:solidFill>
                  <a:srgbClr val="002060"/>
                </a:solidFill>
                <a:latin typeface="Times New Roman"/>
                <a:cs typeface="Times New Roman"/>
              </a:rPr>
              <a:t>негізгі</a:t>
            </a:r>
            <a:r>
              <a:rPr sz="2400" spc="19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10" dirty="0">
                <a:solidFill>
                  <a:srgbClr val="002060"/>
                </a:solidFill>
                <a:latin typeface="Times New Roman"/>
                <a:cs typeface="Times New Roman"/>
              </a:rPr>
              <a:t>қағидалары:</a:t>
            </a:r>
            <a:endParaRPr sz="2400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10"/>
              </a:spcBef>
            </a:pPr>
            <a:endParaRPr sz="2400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149475" algn="l"/>
                <a:tab pos="2695575" algn="l"/>
                <a:tab pos="4378325" algn="l"/>
                <a:tab pos="6043295" algn="l"/>
              </a:tabLst>
            </a:pPr>
            <a:r>
              <a:rPr sz="2400" b="1" spc="210" dirty="0">
                <a:solidFill>
                  <a:srgbClr val="002060"/>
                </a:solidFill>
                <a:latin typeface="Times New Roman"/>
                <a:cs typeface="Times New Roman"/>
              </a:rPr>
              <a:t>Нақтылық</a:t>
            </a:r>
            <a:r>
              <a:rPr sz="2400" b="1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2400" spc="165" dirty="0">
                <a:solidFill>
                  <a:srgbClr val="002060"/>
                </a:solidFill>
                <a:latin typeface="Times New Roman"/>
                <a:cs typeface="Times New Roman"/>
              </a:rPr>
              <a:t>–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2400" spc="229" dirty="0">
                <a:solidFill>
                  <a:srgbClr val="002060"/>
                </a:solidFill>
                <a:latin typeface="Times New Roman"/>
                <a:cs typeface="Times New Roman"/>
              </a:rPr>
              <a:t>жобалар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2400" spc="250" dirty="0">
                <a:solidFill>
                  <a:srgbClr val="002060"/>
                </a:solidFill>
                <a:latin typeface="Times New Roman"/>
                <a:cs typeface="Times New Roman"/>
              </a:rPr>
              <a:t>қиялдан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2400" spc="210" dirty="0">
                <a:solidFill>
                  <a:srgbClr val="002060"/>
                </a:solidFill>
                <a:latin typeface="Times New Roman"/>
                <a:cs typeface="Times New Roman"/>
              </a:rPr>
              <a:t>туындамайды,</a:t>
            </a:r>
            <a:endParaRPr sz="24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59587" y="4672789"/>
            <a:ext cx="5765800" cy="1254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2000"/>
              </a:lnSpc>
              <a:spcBef>
                <a:spcPts val="95"/>
              </a:spcBef>
              <a:tabLst>
                <a:tab pos="2298700" algn="l"/>
                <a:tab pos="4866640" algn="l"/>
                <a:tab pos="5395595" algn="l"/>
              </a:tabLst>
            </a:pPr>
            <a:r>
              <a:rPr sz="2400" spc="235" dirty="0">
                <a:solidFill>
                  <a:srgbClr val="002060"/>
                </a:solidFill>
                <a:latin typeface="Times New Roman"/>
                <a:cs typeface="Times New Roman"/>
              </a:rPr>
              <a:t>ғылыми</a:t>
            </a:r>
            <a:r>
              <a:rPr sz="2400" spc="19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15" dirty="0">
                <a:solidFill>
                  <a:srgbClr val="002060"/>
                </a:solidFill>
                <a:latin typeface="Times New Roman"/>
                <a:cs typeface="Times New Roman"/>
              </a:rPr>
              <a:t>талдау</a:t>
            </a:r>
            <a:r>
              <a:rPr sz="2400" spc="19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04" dirty="0">
                <a:solidFill>
                  <a:srgbClr val="002060"/>
                </a:solidFill>
                <a:latin typeface="Times New Roman"/>
                <a:cs typeface="Times New Roman"/>
              </a:rPr>
              <a:t>негізінде</a:t>
            </a:r>
            <a:r>
              <a:rPr sz="2400" spc="19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15" dirty="0">
                <a:solidFill>
                  <a:srgbClr val="002060"/>
                </a:solidFill>
                <a:latin typeface="Times New Roman"/>
                <a:cs typeface="Times New Roman"/>
              </a:rPr>
              <a:t>жасалады. </a:t>
            </a:r>
            <a:r>
              <a:rPr sz="2400" b="1" spc="180" dirty="0">
                <a:solidFill>
                  <a:srgbClr val="002060"/>
                </a:solidFill>
                <a:latin typeface="Times New Roman"/>
                <a:cs typeface="Times New Roman"/>
              </a:rPr>
              <a:t>Шекараның</a:t>
            </a:r>
            <a:r>
              <a:rPr sz="2400" b="1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2400" b="1" spc="220" dirty="0">
                <a:solidFill>
                  <a:srgbClr val="002060"/>
                </a:solidFill>
                <a:latin typeface="Times New Roman"/>
                <a:cs typeface="Times New Roman"/>
              </a:rPr>
              <a:t>анықтылығы</a:t>
            </a:r>
            <a:r>
              <a:rPr sz="2400" b="1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2400" spc="165" dirty="0">
                <a:solidFill>
                  <a:srgbClr val="002060"/>
                </a:solidFill>
                <a:latin typeface="Times New Roman"/>
                <a:cs typeface="Times New Roman"/>
              </a:rPr>
              <a:t>–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2400" spc="240" dirty="0">
                <a:solidFill>
                  <a:srgbClr val="002060"/>
                </a:solidFill>
                <a:latin typeface="Times New Roman"/>
                <a:cs typeface="Times New Roman"/>
              </a:rPr>
              <a:t>әр </a:t>
            </a:r>
            <a:r>
              <a:rPr sz="2400" spc="235" dirty="0">
                <a:solidFill>
                  <a:srgbClr val="002060"/>
                </a:solidFill>
                <a:latin typeface="Times New Roman"/>
                <a:cs typeface="Times New Roman"/>
              </a:rPr>
              <a:t>аумаққа</a:t>
            </a:r>
            <a:r>
              <a:rPr sz="2400" spc="19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45" dirty="0">
                <a:solidFill>
                  <a:srgbClr val="002060"/>
                </a:solidFill>
                <a:latin typeface="Times New Roman"/>
                <a:cs typeface="Times New Roman"/>
              </a:rPr>
              <a:t>сай</a:t>
            </a:r>
            <a:r>
              <a:rPr sz="2400" spc="19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195" dirty="0">
                <a:solidFill>
                  <a:srgbClr val="002060"/>
                </a:solidFill>
                <a:latin typeface="Times New Roman"/>
                <a:cs typeface="Times New Roman"/>
              </a:rPr>
              <a:t>болуы</a:t>
            </a:r>
            <a:r>
              <a:rPr sz="2400" spc="19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145" dirty="0">
                <a:solidFill>
                  <a:srgbClr val="002060"/>
                </a:solidFill>
                <a:latin typeface="Times New Roman"/>
                <a:cs typeface="Times New Roman"/>
              </a:rPr>
              <a:t>тиіс.</a:t>
            </a:r>
            <a:endParaRPr sz="24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948606" y="5125150"/>
            <a:ext cx="2199005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246505" algn="l"/>
              </a:tabLst>
            </a:pPr>
            <a:r>
              <a:rPr sz="2400" spc="204" dirty="0">
                <a:solidFill>
                  <a:srgbClr val="002060"/>
                </a:solidFill>
                <a:latin typeface="Times New Roman"/>
                <a:cs typeface="Times New Roman"/>
              </a:rPr>
              <a:t>аудан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2400" spc="220" dirty="0">
                <a:solidFill>
                  <a:srgbClr val="002060"/>
                </a:solidFill>
                <a:latin typeface="Times New Roman"/>
                <a:cs typeface="Times New Roman"/>
              </a:rPr>
              <a:t>нақты</a:t>
            </a:r>
            <a:endParaRPr sz="240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59587" y="5901514"/>
            <a:ext cx="8288020" cy="3302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12000"/>
              </a:lnSpc>
              <a:spcBef>
                <a:spcPts val="95"/>
              </a:spcBef>
            </a:pPr>
            <a:r>
              <a:rPr sz="2400" b="1" spc="215" dirty="0">
                <a:solidFill>
                  <a:srgbClr val="002060"/>
                </a:solidFill>
                <a:latin typeface="Times New Roman"/>
                <a:cs typeface="Times New Roman"/>
              </a:rPr>
              <a:t>Таксономиялық</a:t>
            </a:r>
            <a:r>
              <a:rPr sz="2400" b="1" spc="455" dirty="0">
                <a:solidFill>
                  <a:srgbClr val="002060"/>
                </a:solidFill>
                <a:latin typeface="Times New Roman"/>
                <a:cs typeface="Times New Roman"/>
              </a:rPr>
              <a:t>   </a:t>
            </a:r>
            <a:r>
              <a:rPr sz="2400" b="1" spc="190" dirty="0">
                <a:solidFill>
                  <a:srgbClr val="002060"/>
                </a:solidFill>
                <a:latin typeface="Times New Roman"/>
                <a:cs typeface="Times New Roman"/>
              </a:rPr>
              <a:t>бірлік</a:t>
            </a:r>
            <a:r>
              <a:rPr sz="2400" b="1" spc="455" dirty="0">
                <a:solidFill>
                  <a:srgbClr val="002060"/>
                </a:solidFill>
                <a:latin typeface="Times New Roman"/>
                <a:cs typeface="Times New Roman"/>
              </a:rPr>
              <a:t>   </a:t>
            </a:r>
            <a:r>
              <a:rPr sz="2400" spc="215" dirty="0">
                <a:solidFill>
                  <a:srgbClr val="002060"/>
                </a:solidFill>
                <a:latin typeface="Times New Roman"/>
                <a:cs typeface="Times New Roman"/>
              </a:rPr>
              <a:t>–</a:t>
            </a:r>
            <a:r>
              <a:rPr sz="2400" spc="455" dirty="0">
                <a:solidFill>
                  <a:srgbClr val="002060"/>
                </a:solidFill>
                <a:latin typeface="Times New Roman"/>
                <a:cs typeface="Times New Roman"/>
              </a:rPr>
              <a:t>   </a:t>
            </a:r>
            <a:r>
              <a:rPr sz="2400" spc="240" dirty="0">
                <a:solidFill>
                  <a:srgbClr val="002060"/>
                </a:solidFill>
                <a:latin typeface="Times New Roman"/>
                <a:cs typeface="Times New Roman"/>
              </a:rPr>
              <a:t>жоспарлау</a:t>
            </a:r>
            <a:r>
              <a:rPr sz="2400" spc="455" dirty="0">
                <a:solidFill>
                  <a:srgbClr val="002060"/>
                </a:solidFill>
                <a:latin typeface="Times New Roman"/>
                <a:cs typeface="Times New Roman"/>
              </a:rPr>
              <a:t>   </a:t>
            </a:r>
            <a:r>
              <a:rPr sz="2400" spc="240" dirty="0">
                <a:solidFill>
                  <a:srgbClr val="002060"/>
                </a:solidFill>
                <a:latin typeface="Times New Roman"/>
                <a:cs typeface="Times New Roman"/>
              </a:rPr>
              <a:t>арнайы </a:t>
            </a:r>
            <a:r>
              <a:rPr sz="2400" spc="260" dirty="0">
                <a:solidFill>
                  <a:srgbClr val="002060"/>
                </a:solidFill>
                <a:latin typeface="Times New Roman"/>
                <a:cs typeface="Times New Roman"/>
              </a:rPr>
              <a:t>әдістемелер</a:t>
            </a:r>
            <a:r>
              <a:rPr sz="2400" spc="395" dirty="0">
                <a:solidFill>
                  <a:srgbClr val="002060"/>
                </a:solidFill>
                <a:latin typeface="Times New Roman"/>
                <a:cs typeface="Times New Roman"/>
              </a:rPr>
              <a:t>   </a:t>
            </a:r>
            <a:r>
              <a:rPr sz="2400" spc="225" dirty="0">
                <a:solidFill>
                  <a:srgbClr val="002060"/>
                </a:solidFill>
                <a:latin typeface="Times New Roman"/>
                <a:cs typeface="Times New Roman"/>
              </a:rPr>
              <a:t>қолдануға</a:t>
            </a:r>
            <a:r>
              <a:rPr sz="2400" spc="400" dirty="0">
                <a:solidFill>
                  <a:srgbClr val="002060"/>
                </a:solidFill>
                <a:latin typeface="Times New Roman"/>
                <a:cs typeface="Times New Roman"/>
              </a:rPr>
              <a:t>   </a:t>
            </a:r>
            <a:r>
              <a:rPr sz="2400" spc="225" dirty="0">
                <a:solidFill>
                  <a:srgbClr val="002060"/>
                </a:solidFill>
                <a:latin typeface="Times New Roman"/>
                <a:cs typeface="Times New Roman"/>
              </a:rPr>
              <a:t>болатын</a:t>
            </a:r>
            <a:r>
              <a:rPr sz="2400" spc="400" dirty="0">
                <a:solidFill>
                  <a:srgbClr val="002060"/>
                </a:solidFill>
                <a:latin typeface="Times New Roman"/>
                <a:cs typeface="Times New Roman"/>
              </a:rPr>
              <a:t>   </a:t>
            </a:r>
            <a:r>
              <a:rPr sz="2400" spc="245" dirty="0">
                <a:solidFill>
                  <a:srgbClr val="002060"/>
                </a:solidFill>
                <a:latin typeface="Times New Roman"/>
                <a:cs typeface="Times New Roman"/>
              </a:rPr>
              <a:t>экономикалық </a:t>
            </a:r>
            <a:r>
              <a:rPr sz="2400" spc="215" dirty="0">
                <a:solidFill>
                  <a:srgbClr val="002060"/>
                </a:solidFill>
                <a:latin typeface="Times New Roman"/>
                <a:cs typeface="Times New Roman"/>
              </a:rPr>
              <a:t>аудан</a:t>
            </a:r>
            <a:r>
              <a:rPr sz="2400" spc="20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40" dirty="0">
                <a:solidFill>
                  <a:srgbClr val="002060"/>
                </a:solidFill>
                <a:latin typeface="Times New Roman"/>
                <a:cs typeface="Times New Roman"/>
              </a:rPr>
              <a:t>деңгейінде</a:t>
            </a:r>
            <a:r>
              <a:rPr sz="2400" spc="204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160" dirty="0">
                <a:solidFill>
                  <a:srgbClr val="002060"/>
                </a:solidFill>
                <a:latin typeface="Times New Roman"/>
                <a:cs typeface="Times New Roman"/>
              </a:rPr>
              <a:t>жүргізіледі.</a:t>
            </a:r>
            <a:endParaRPr sz="240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L="12700" marR="5080" algn="just">
              <a:lnSpc>
                <a:spcPct val="112000"/>
              </a:lnSpc>
            </a:pPr>
            <a:r>
              <a:rPr sz="2400" b="1" spc="135" dirty="0">
                <a:solidFill>
                  <a:srgbClr val="002060"/>
                </a:solidFill>
                <a:latin typeface="Times New Roman"/>
                <a:cs typeface="Times New Roman"/>
              </a:rPr>
              <a:t>Қайта</a:t>
            </a:r>
            <a:r>
              <a:rPr sz="2400" b="1" spc="58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b="1" spc="229" dirty="0">
                <a:solidFill>
                  <a:srgbClr val="002060"/>
                </a:solidFill>
                <a:latin typeface="Times New Roman"/>
                <a:cs typeface="Times New Roman"/>
              </a:rPr>
              <a:t>жоспарлау</a:t>
            </a:r>
            <a:r>
              <a:rPr sz="2400" b="1" spc="58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b="1" spc="225" dirty="0">
                <a:solidFill>
                  <a:srgbClr val="002060"/>
                </a:solidFill>
                <a:latin typeface="Times New Roman"/>
                <a:cs typeface="Times New Roman"/>
              </a:rPr>
              <a:t>қажеттілігі</a:t>
            </a:r>
            <a:r>
              <a:rPr sz="2400" b="1" spc="59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15" dirty="0">
                <a:solidFill>
                  <a:srgbClr val="002060"/>
                </a:solidFill>
                <a:latin typeface="Times New Roman"/>
                <a:cs typeface="Times New Roman"/>
              </a:rPr>
              <a:t>–</a:t>
            </a:r>
            <a:r>
              <a:rPr sz="2400" spc="58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40" dirty="0">
                <a:solidFill>
                  <a:srgbClr val="002060"/>
                </a:solidFill>
                <a:latin typeface="Times New Roman"/>
                <a:cs typeface="Times New Roman"/>
              </a:rPr>
              <a:t>жаңа</a:t>
            </a:r>
            <a:r>
              <a:rPr sz="2400" spc="58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10" dirty="0">
                <a:solidFill>
                  <a:srgbClr val="002060"/>
                </a:solidFill>
                <a:latin typeface="Times New Roman"/>
                <a:cs typeface="Times New Roman"/>
              </a:rPr>
              <a:t>өнеркәсіптік </a:t>
            </a:r>
            <a:r>
              <a:rPr sz="2400" spc="254" dirty="0">
                <a:solidFill>
                  <a:srgbClr val="002060"/>
                </a:solidFill>
                <a:latin typeface="Times New Roman"/>
                <a:cs typeface="Times New Roman"/>
              </a:rPr>
              <a:t>кешендер</a:t>
            </a:r>
            <a:r>
              <a:rPr sz="2400" spc="434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40" dirty="0">
                <a:solidFill>
                  <a:srgbClr val="002060"/>
                </a:solidFill>
                <a:latin typeface="Times New Roman"/>
                <a:cs typeface="Times New Roman"/>
              </a:rPr>
              <a:t>пайда</a:t>
            </a:r>
            <a:r>
              <a:rPr sz="2400" spc="44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10" dirty="0">
                <a:solidFill>
                  <a:srgbClr val="002060"/>
                </a:solidFill>
                <a:latin typeface="Times New Roman"/>
                <a:cs typeface="Times New Roman"/>
              </a:rPr>
              <a:t>болған</a:t>
            </a:r>
            <a:r>
              <a:rPr sz="2400" spc="44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29" dirty="0">
                <a:solidFill>
                  <a:srgbClr val="002060"/>
                </a:solidFill>
                <a:latin typeface="Times New Roman"/>
                <a:cs typeface="Times New Roman"/>
              </a:rPr>
              <a:t>жағдайда</a:t>
            </a:r>
            <a:r>
              <a:rPr sz="2400" spc="44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29" dirty="0">
                <a:solidFill>
                  <a:srgbClr val="002060"/>
                </a:solidFill>
                <a:latin typeface="Times New Roman"/>
                <a:cs typeface="Times New Roman"/>
              </a:rPr>
              <a:t>аудандық</a:t>
            </a:r>
            <a:r>
              <a:rPr sz="2400" spc="44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45" dirty="0">
                <a:solidFill>
                  <a:srgbClr val="002060"/>
                </a:solidFill>
                <a:latin typeface="Times New Roman"/>
                <a:cs typeface="Times New Roman"/>
              </a:rPr>
              <a:t>жоспар </a:t>
            </a:r>
            <a:r>
              <a:rPr sz="2400" spc="235" dirty="0">
                <a:solidFill>
                  <a:srgbClr val="002060"/>
                </a:solidFill>
                <a:latin typeface="Times New Roman"/>
                <a:cs typeface="Times New Roman"/>
              </a:rPr>
              <a:t>қайта</a:t>
            </a:r>
            <a:r>
              <a:rPr sz="2400" spc="19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29" dirty="0">
                <a:solidFill>
                  <a:srgbClr val="002060"/>
                </a:solidFill>
                <a:latin typeface="Times New Roman"/>
                <a:cs typeface="Times New Roman"/>
              </a:rPr>
              <a:t>қаралуы</a:t>
            </a:r>
            <a:r>
              <a:rPr sz="2400" spc="19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00" dirty="0">
                <a:solidFill>
                  <a:srgbClr val="002060"/>
                </a:solidFill>
                <a:latin typeface="Times New Roman"/>
                <a:cs typeface="Times New Roman"/>
              </a:rPr>
              <a:t>керек.</a:t>
            </a:r>
            <a:endParaRPr sz="240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L="12700" marR="5080" algn="just">
              <a:lnSpc>
                <a:spcPct val="112000"/>
              </a:lnSpc>
            </a:pPr>
            <a:r>
              <a:rPr sz="2400" spc="165" dirty="0">
                <a:solidFill>
                  <a:srgbClr val="002060"/>
                </a:solidFill>
                <a:latin typeface="Times New Roman"/>
                <a:cs typeface="Times New Roman"/>
              </a:rPr>
              <a:t>Үлкен</a:t>
            </a:r>
            <a:r>
              <a:rPr sz="2400" spc="30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235" dirty="0">
                <a:solidFill>
                  <a:srgbClr val="002060"/>
                </a:solidFill>
                <a:latin typeface="Times New Roman"/>
                <a:cs typeface="Times New Roman"/>
              </a:rPr>
              <a:t>аумақтарды</a:t>
            </a:r>
            <a:r>
              <a:rPr sz="2400" spc="3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240" dirty="0">
                <a:solidFill>
                  <a:srgbClr val="002060"/>
                </a:solidFill>
                <a:latin typeface="Times New Roman"/>
                <a:cs typeface="Times New Roman"/>
              </a:rPr>
              <a:t>жоспарлау</a:t>
            </a:r>
            <a:r>
              <a:rPr sz="2400" spc="3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240" dirty="0">
                <a:solidFill>
                  <a:srgbClr val="002060"/>
                </a:solidFill>
                <a:latin typeface="Times New Roman"/>
                <a:cs typeface="Times New Roman"/>
              </a:rPr>
              <a:t>сапаны</a:t>
            </a:r>
            <a:r>
              <a:rPr sz="2400" spc="30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220" dirty="0">
                <a:solidFill>
                  <a:srgbClr val="002060"/>
                </a:solidFill>
                <a:latin typeface="Times New Roman"/>
                <a:cs typeface="Times New Roman"/>
              </a:rPr>
              <a:t>төмендетеді, </a:t>
            </a:r>
            <a:r>
              <a:rPr sz="2400" spc="250" dirty="0">
                <a:solidFill>
                  <a:srgbClr val="002060"/>
                </a:solidFill>
                <a:latin typeface="Times New Roman"/>
                <a:cs typeface="Times New Roman"/>
              </a:rPr>
              <a:t>сондықтан</a:t>
            </a:r>
            <a:r>
              <a:rPr sz="2400" spc="19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65" dirty="0">
                <a:solidFill>
                  <a:srgbClr val="002060"/>
                </a:solidFill>
                <a:latin typeface="Times New Roman"/>
                <a:cs typeface="Times New Roman"/>
              </a:rPr>
              <a:t>әр</a:t>
            </a:r>
            <a:r>
              <a:rPr sz="2400" spc="19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15" dirty="0">
                <a:solidFill>
                  <a:srgbClr val="002060"/>
                </a:solidFill>
                <a:latin typeface="Times New Roman"/>
                <a:cs typeface="Times New Roman"/>
              </a:rPr>
              <a:t>аудан</a:t>
            </a:r>
            <a:r>
              <a:rPr sz="2400" spc="19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29" dirty="0">
                <a:solidFill>
                  <a:srgbClr val="002060"/>
                </a:solidFill>
                <a:latin typeface="Times New Roman"/>
                <a:cs typeface="Times New Roman"/>
              </a:rPr>
              <a:t>нақты</a:t>
            </a:r>
            <a:r>
              <a:rPr sz="2400" spc="19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45" dirty="0">
                <a:solidFill>
                  <a:srgbClr val="002060"/>
                </a:solidFill>
                <a:latin typeface="Times New Roman"/>
                <a:cs typeface="Times New Roman"/>
              </a:rPr>
              <a:t>көлемге</a:t>
            </a:r>
            <a:r>
              <a:rPr sz="2400" spc="19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60" dirty="0">
                <a:solidFill>
                  <a:srgbClr val="002060"/>
                </a:solidFill>
                <a:latin typeface="Times New Roman"/>
                <a:cs typeface="Times New Roman"/>
              </a:rPr>
              <a:t>ие</a:t>
            </a:r>
            <a:r>
              <a:rPr sz="2400" spc="19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195" dirty="0">
                <a:solidFill>
                  <a:srgbClr val="002060"/>
                </a:solidFill>
                <a:latin typeface="Times New Roman"/>
                <a:cs typeface="Times New Roman"/>
              </a:rPr>
              <a:t>болуы</a:t>
            </a:r>
            <a:r>
              <a:rPr sz="2400" spc="19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155" dirty="0">
                <a:solidFill>
                  <a:srgbClr val="002060"/>
                </a:solidFill>
                <a:latin typeface="Times New Roman"/>
                <a:cs typeface="Times New Roman"/>
              </a:rPr>
              <a:t>тиіс.</a:t>
            </a:r>
            <a:endParaRPr sz="240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02368" y="3997325"/>
            <a:ext cx="10083165" cy="2204720"/>
          </a:xfrm>
          <a:prstGeom prst="rect">
            <a:avLst/>
          </a:prstGeom>
        </p:spPr>
        <p:txBody>
          <a:bodyPr vert="horz" wrap="square" lIns="0" tIns="210820" rIns="0" bIns="0" rtlCol="0">
            <a:spAutoFit/>
          </a:bodyPr>
          <a:lstStyle/>
          <a:p>
            <a:pPr marL="2790190" marR="5080" indent="-2778125">
              <a:lnSpc>
                <a:spcPts val="7800"/>
              </a:lnSpc>
              <a:spcBef>
                <a:spcPts val="1660"/>
              </a:spcBef>
            </a:pPr>
            <a:r>
              <a:rPr sz="7800" spc="-10" dirty="0">
                <a:solidFill>
                  <a:srgbClr val="002060"/>
                </a:solidFill>
              </a:rPr>
              <a:t>НАЗАРЛАРЫҢЫЗҒА РАҚМЕТ!</a:t>
            </a:r>
            <a:endParaRPr sz="7800" dirty="0">
              <a:solidFill>
                <a:srgbClr val="002060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4797296"/>
            <a:ext cx="3067050" cy="5490210"/>
          </a:xfrm>
          <a:custGeom>
            <a:avLst/>
            <a:gdLst/>
            <a:ahLst/>
            <a:cxnLst/>
            <a:rect l="l" t="t" r="r" b="b"/>
            <a:pathLst>
              <a:path w="3067050" h="5490209">
                <a:moveTo>
                  <a:pt x="2995294" y="1533138"/>
                </a:moveTo>
                <a:lnTo>
                  <a:pt x="560419" y="5489702"/>
                </a:lnTo>
                <a:lnTo>
                  <a:pt x="0" y="5489702"/>
                </a:lnTo>
                <a:lnTo>
                  <a:pt x="0" y="1659421"/>
                </a:lnTo>
                <a:lnTo>
                  <a:pt x="879141" y="230855"/>
                </a:lnTo>
                <a:lnTo>
                  <a:pt x="906330" y="191211"/>
                </a:lnTo>
                <a:lnTo>
                  <a:pt x="937066" y="154704"/>
                </a:lnTo>
                <a:lnTo>
                  <a:pt x="971070" y="121538"/>
                </a:lnTo>
                <a:lnTo>
                  <a:pt x="1008064" y="91915"/>
                </a:lnTo>
                <a:lnTo>
                  <a:pt x="1047767" y="66036"/>
                </a:lnTo>
                <a:lnTo>
                  <a:pt x="1089901" y="44104"/>
                </a:lnTo>
                <a:lnTo>
                  <a:pt x="1134186" y="26320"/>
                </a:lnTo>
                <a:lnTo>
                  <a:pt x="1180343" y="12888"/>
                </a:lnTo>
                <a:lnTo>
                  <a:pt x="1227601" y="4080"/>
                </a:lnTo>
                <a:lnTo>
                  <a:pt x="1275148" y="0"/>
                </a:lnTo>
                <a:lnTo>
                  <a:pt x="1322645" y="592"/>
                </a:lnTo>
                <a:lnTo>
                  <a:pt x="1369750" y="5804"/>
                </a:lnTo>
                <a:lnTo>
                  <a:pt x="1416124" y="15579"/>
                </a:lnTo>
                <a:lnTo>
                  <a:pt x="1461426" y="29863"/>
                </a:lnTo>
                <a:lnTo>
                  <a:pt x="1505315" y="48603"/>
                </a:lnTo>
                <a:lnTo>
                  <a:pt x="1547451" y="71742"/>
                </a:lnTo>
                <a:lnTo>
                  <a:pt x="2836182" y="864829"/>
                </a:lnTo>
                <a:lnTo>
                  <a:pt x="2875826" y="892017"/>
                </a:lnTo>
                <a:lnTo>
                  <a:pt x="2912332" y="922753"/>
                </a:lnTo>
                <a:lnTo>
                  <a:pt x="2945498" y="956758"/>
                </a:lnTo>
                <a:lnTo>
                  <a:pt x="2975122" y="993752"/>
                </a:lnTo>
                <a:lnTo>
                  <a:pt x="3001001" y="1033455"/>
                </a:lnTo>
                <a:lnTo>
                  <a:pt x="3022933" y="1075589"/>
                </a:lnTo>
                <a:lnTo>
                  <a:pt x="3040717" y="1119874"/>
                </a:lnTo>
                <a:lnTo>
                  <a:pt x="3054149" y="1166031"/>
                </a:lnTo>
                <a:lnTo>
                  <a:pt x="3062957" y="1213288"/>
                </a:lnTo>
                <a:lnTo>
                  <a:pt x="3067037" y="1260836"/>
                </a:lnTo>
                <a:lnTo>
                  <a:pt x="3066444" y="1308333"/>
                </a:lnTo>
                <a:lnTo>
                  <a:pt x="3061233" y="1355438"/>
                </a:lnTo>
                <a:lnTo>
                  <a:pt x="3051458" y="1401812"/>
                </a:lnTo>
                <a:lnTo>
                  <a:pt x="3037173" y="1447113"/>
                </a:lnTo>
                <a:lnTo>
                  <a:pt x="3018434" y="1491002"/>
                </a:lnTo>
                <a:lnTo>
                  <a:pt x="2995294" y="1533138"/>
                </a:lnTo>
                <a:close/>
              </a:path>
            </a:pathLst>
          </a:custGeom>
          <a:solidFill>
            <a:srgbClr val="FFE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5436701" y="237502"/>
            <a:ext cx="2851785" cy="6160135"/>
          </a:xfrm>
          <a:custGeom>
            <a:avLst/>
            <a:gdLst/>
            <a:ahLst/>
            <a:cxnLst/>
            <a:rect l="l" t="t" r="r" b="b"/>
            <a:pathLst>
              <a:path w="2851784" h="6160135">
                <a:moveTo>
                  <a:pt x="2851298" y="5206501"/>
                </a:moveTo>
                <a:lnTo>
                  <a:pt x="2406600" y="5929115"/>
                </a:lnTo>
                <a:lnTo>
                  <a:pt x="2379411" y="5968759"/>
                </a:lnTo>
                <a:lnTo>
                  <a:pt x="2348675" y="6005265"/>
                </a:lnTo>
                <a:lnTo>
                  <a:pt x="2314671" y="6038431"/>
                </a:lnTo>
                <a:lnTo>
                  <a:pt x="2277677" y="6068055"/>
                </a:lnTo>
                <a:lnTo>
                  <a:pt x="2237974" y="6093934"/>
                </a:lnTo>
                <a:lnTo>
                  <a:pt x="2195840" y="6115866"/>
                </a:lnTo>
                <a:lnTo>
                  <a:pt x="2151555" y="6133650"/>
                </a:lnTo>
                <a:lnTo>
                  <a:pt x="2105398" y="6147082"/>
                </a:lnTo>
                <a:lnTo>
                  <a:pt x="2058141" y="6155890"/>
                </a:lnTo>
                <a:lnTo>
                  <a:pt x="2010593" y="6159970"/>
                </a:lnTo>
                <a:lnTo>
                  <a:pt x="1963097" y="6159377"/>
                </a:lnTo>
                <a:lnTo>
                  <a:pt x="1915991" y="6154166"/>
                </a:lnTo>
                <a:lnTo>
                  <a:pt x="1869617" y="6144391"/>
                </a:lnTo>
                <a:lnTo>
                  <a:pt x="1824316" y="6130106"/>
                </a:lnTo>
                <a:lnTo>
                  <a:pt x="1780426" y="6111367"/>
                </a:lnTo>
                <a:lnTo>
                  <a:pt x="1738290" y="6088227"/>
                </a:lnTo>
                <a:lnTo>
                  <a:pt x="230855" y="5160549"/>
                </a:lnTo>
                <a:lnTo>
                  <a:pt x="191211" y="5133361"/>
                </a:lnTo>
                <a:lnTo>
                  <a:pt x="154705" y="5102625"/>
                </a:lnTo>
                <a:lnTo>
                  <a:pt x="121539" y="5068620"/>
                </a:lnTo>
                <a:lnTo>
                  <a:pt x="91915" y="5031627"/>
                </a:lnTo>
                <a:lnTo>
                  <a:pt x="66036" y="4991924"/>
                </a:lnTo>
                <a:lnTo>
                  <a:pt x="44104" y="4949790"/>
                </a:lnTo>
                <a:lnTo>
                  <a:pt x="26320" y="4905505"/>
                </a:lnTo>
                <a:lnTo>
                  <a:pt x="12887" y="4859348"/>
                </a:lnTo>
                <a:lnTo>
                  <a:pt x="4079" y="4812090"/>
                </a:lnTo>
                <a:lnTo>
                  <a:pt x="0" y="4764543"/>
                </a:lnTo>
                <a:lnTo>
                  <a:pt x="593" y="4717046"/>
                </a:lnTo>
                <a:lnTo>
                  <a:pt x="5804" y="4669940"/>
                </a:lnTo>
                <a:lnTo>
                  <a:pt x="15579" y="4623567"/>
                </a:lnTo>
                <a:lnTo>
                  <a:pt x="29864" y="4578265"/>
                </a:lnTo>
                <a:lnTo>
                  <a:pt x="48603" y="4534376"/>
                </a:lnTo>
                <a:lnTo>
                  <a:pt x="71742" y="4492239"/>
                </a:lnTo>
                <a:lnTo>
                  <a:pt x="2783459" y="85820"/>
                </a:lnTo>
                <a:lnTo>
                  <a:pt x="2810647" y="46176"/>
                </a:lnTo>
                <a:lnTo>
                  <a:pt x="2841384" y="9670"/>
                </a:lnTo>
                <a:lnTo>
                  <a:pt x="2851298" y="0"/>
                </a:lnTo>
                <a:lnTo>
                  <a:pt x="2851298" y="5206501"/>
                </a:lnTo>
                <a:close/>
              </a:path>
            </a:pathLst>
          </a:custGeom>
          <a:solidFill>
            <a:srgbClr val="FFE8E8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532605" y="0"/>
            <a:ext cx="9755505" cy="10287000"/>
            <a:chOff x="8532605" y="0"/>
            <a:chExt cx="9755505" cy="10287000"/>
          </a:xfrm>
        </p:grpSpPr>
        <p:sp>
          <p:nvSpPr>
            <p:cNvPr id="3" name="object 3"/>
            <p:cNvSpPr/>
            <p:nvPr/>
          </p:nvSpPr>
          <p:spPr>
            <a:xfrm>
              <a:off x="8532605" y="0"/>
              <a:ext cx="9755505" cy="10287000"/>
            </a:xfrm>
            <a:custGeom>
              <a:avLst/>
              <a:gdLst/>
              <a:ahLst/>
              <a:cxnLst/>
              <a:rect l="l" t="t" r="r" b="b"/>
              <a:pathLst>
                <a:path w="9755505" h="10287000">
                  <a:moveTo>
                    <a:pt x="9755393" y="5109022"/>
                  </a:moveTo>
                  <a:lnTo>
                    <a:pt x="6568859" y="10287000"/>
                  </a:lnTo>
                  <a:lnTo>
                    <a:pt x="3059474" y="10286999"/>
                  </a:lnTo>
                  <a:lnTo>
                    <a:pt x="230855" y="8546263"/>
                  </a:lnTo>
                  <a:lnTo>
                    <a:pt x="191211" y="8519075"/>
                  </a:lnTo>
                  <a:lnTo>
                    <a:pt x="154704" y="8488339"/>
                  </a:lnTo>
                  <a:lnTo>
                    <a:pt x="121538" y="8454335"/>
                  </a:lnTo>
                  <a:lnTo>
                    <a:pt x="91915" y="8417341"/>
                  </a:lnTo>
                  <a:lnTo>
                    <a:pt x="66036" y="8377638"/>
                  </a:lnTo>
                  <a:lnTo>
                    <a:pt x="44103" y="8335504"/>
                  </a:lnTo>
                  <a:lnTo>
                    <a:pt x="26320" y="8291219"/>
                  </a:lnTo>
                  <a:lnTo>
                    <a:pt x="12887" y="8245062"/>
                  </a:lnTo>
                  <a:lnTo>
                    <a:pt x="4080" y="8197804"/>
                  </a:lnTo>
                  <a:lnTo>
                    <a:pt x="0" y="8150257"/>
                  </a:lnTo>
                  <a:lnTo>
                    <a:pt x="592" y="8102760"/>
                  </a:lnTo>
                  <a:lnTo>
                    <a:pt x="5804" y="8055654"/>
                  </a:lnTo>
                  <a:lnTo>
                    <a:pt x="15579" y="8009281"/>
                  </a:lnTo>
                  <a:lnTo>
                    <a:pt x="29864" y="7963979"/>
                  </a:lnTo>
                  <a:lnTo>
                    <a:pt x="48603" y="7920090"/>
                  </a:lnTo>
                  <a:lnTo>
                    <a:pt x="71742" y="7877954"/>
                  </a:lnTo>
                  <a:lnTo>
                    <a:pt x="4919846" y="0"/>
                  </a:lnTo>
                  <a:lnTo>
                    <a:pt x="9755394" y="0"/>
                  </a:lnTo>
                  <a:lnTo>
                    <a:pt x="9755393" y="5109022"/>
                  </a:lnTo>
                  <a:close/>
                </a:path>
              </a:pathLst>
            </a:custGeom>
            <a:solidFill>
              <a:srgbClr val="FFE8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428399" y="1493267"/>
              <a:ext cx="6831330" cy="7300595"/>
            </a:xfrm>
            <a:custGeom>
              <a:avLst/>
              <a:gdLst/>
              <a:ahLst/>
              <a:cxnLst/>
              <a:rect l="l" t="t" r="r" b="b"/>
              <a:pathLst>
                <a:path w="6831330" h="7300595">
                  <a:moveTo>
                    <a:pt x="6345125" y="7300465"/>
                  </a:moveTo>
                  <a:lnTo>
                    <a:pt x="485774" y="7300465"/>
                  </a:lnTo>
                  <a:lnTo>
                    <a:pt x="437762" y="7298088"/>
                  </a:lnTo>
                  <a:lnTo>
                    <a:pt x="390562" y="7291044"/>
                  </a:lnTo>
                  <a:lnTo>
                    <a:pt x="344494" y="7279467"/>
                  </a:lnTo>
                  <a:lnTo>
                    <a:pt x="299876" y="7263487"/>
                  </a:lnTo>
                  <a:lnTo>
                    <a:pt x="257028" y="7243237"/>
                  </a:lnTo>
                  <a:lnTo>
                    <a:pt x="216266" y="7218848"/>
                  </a:lnTo>
                  <a:lnTo>
                    <a:pt x="177911" y="7190453"/>
                  </a:lnTo>
                  <a:lnTo>
                    <a:pt x="142280" y="7158183"/>
                  </a:lnTo>
                  <a:lnTo>
                    <a:pt x="110010" y="7122552"/>
                  </a:lnTo>
                  <a:lnTo>
                    <a:pt x="81615" y="7084197"/>
                  </a:lnTo>
                  <a:lnTo>
                    <a:pt x="57227" y="7043436"/>
                  </a:lnTo>
                  <a:lnTo>
                    <a:pt x="36977" y="7000587"/>
                  </a:lnTo>
                  <a:lnTo>
                    <a:pt x="20997" y="6955969"/>
                  </a:lnTo>
                  <a:lnTo>
                    <a:pt x="9420" y="6909901"/>
                  </a:lnTo>
                  <a:lnTo>
                    <a:pt x="2377" y="6862702"/>
                  </a:lnTo>
                  <a:lnTo>
                    <a:pt x="0" y="6814689"/>
                  </a:lnTo>
                  <a:lnTo>
                    <a:pt x="0" y="485774"/>
                  </a:lnTo>
                  <a:lnTo>
                    <a:pt x="2377" y="437762"/>
                  </a:lnTo>
                  <a:lnTo>
                    <a:pt x="9420" y="390562"/>
                  </a:lnTo>
                  <a:lnTo>
                    <a:pt x="20997" y="344494"/>
                  </a:lnTo>
                  <a:lnTo>
                    <a:pt x="36977" y="299876"/>
                  </a:lnTo>
                  <a:lnTo>
                    <a:pt x="57227" y="257028"/>
                  </a:lnTo>
                  <a:lnTo>
                    <a:pt x="81615" y="216266"/>
                  </a:lnTo>
                  <a:lnTo>
                    <a:pt x="110010" y="177911"/>
                  </a:lnTo>
                  <a:lnTo>
                    <a:pt x="142280" y="142280"/>
                  </a:lnTo>
                  <a:lnTo>
                    <a:pt x="177911" y="110010"/>
                  </a:lnTo>
                  <a:lnTo>
                    <a:pt x="216266" y="81615"/>
                  </a:lnTo>
                  <a:lnTo>
                    <a:pt x="257028" y="57227"/>
                  </a:lnTo>
                  <a:lnTo>
                    <a:pt x="299876" y="36977"/>
                  </a:lnTo>
                  <a:lnTo>
                    <a:pt x="344494" y="20997"/>
                  </a:lnTo>
                  <a:lnTo>
                    <a:pt x="390562" y="9420"/>
                  </a:lnTo>
                  <a:lnTo>
                    <a:pt x="437762" y="2377"/>
                  </a:lnTo>
                  <a:lnTo>
                    <a:pt x="485774" y="0"/>
                  </a:lnTo>
                  <a:lnTo>
                    <a:pt x="6345125" y="0"/>
                  </a:lnTo>
                  <a:lnTo>
                    <a:pt x="6393137" y="2377"/>
                  </a:lnTo>
                  <a:lnTo>
                    <a:pt x="6440337" y="9420"/>
                  </a:lnTo>
                  <a:lnTo>
                    <a:pt x="6486405" y="20997"/>
                  </a:lnTo>
                  <a:lnTo>
                    <a:pt x="6531022" y="36977"/>
                  </a:lnTo>
                  <a:lnTo>
                    <a:pt x="6573871" y="57227"/>
                  </a:lnTo>
                  <a:lnTo>
                    <a:pt x="6614633" y="81615"/>
                  </a:lnTo>
                  <a:lnTo>
                    <a:pt x="6652988" y="110010"/>
                  </a:lnTo>
                  <a:lnTo>
                    <a:pt x="6688619" y="142280"/>
                  </a:lnTo>
                  <a:lnTo>
                    <a:pt x="6720888" y="177911"/>
                  </a:lnTo>
                  <a:lnTo>
                    <a:pt x="6749283" y="216266"/>
                  </a:lnTo>
                  <a:lnTo>
                    <a:pt x="6773672" y="257028"/>
                  </a:lnTo>
                  <a:lnTo>
                    <a:pt x="6793922" y="299876"/>
                  </a:lnTo>
                  <a:lnTo>
                    <a:pt x="6809902" y="344494"/>
                  </a:lnTo>
                  <a:lnTo>
                    <a:pt x="6821479" y="390562"/>
                  </a:lnTo>
                  <a:lnTo>
                    <a:pt x="6828523" y="437762"/>
                  </a:lnTo>
                  <a:lnTo>
                    <a:pt x="6830900" y="485774"/>
                  </a:lnTo>
                  <a:lnTo>
                    <a:pt x="6830900" y="6814689"/>
                  </a:lnTo>
                  <a:lnTo>
                    <a:pt x="6828523" y="6862702"/>
                  </a:lnTo>
                  <a:lnTo>
                    <a:pt x="6821479" y="6909901"/>
                  </a:lnTo>
                  <a:lnTo>
                    <a:pt x="6809902" y="6955969"/>
                  </a:lnTo>
                  <a:lnTo>
                    <a:pt x="6793922" y="7000587"/>
                  </a:lnTo>
                  <a:lnTo>
                    <a:pt x="6773672" y="7043436"/>
                  </a:lnTo>
                  <a:lnTo>
                    <a:pt x="6749283" y="7084197"/>
                  </a:lnTo>
                  <a:lnTo>
                    <a:pt x="6720888" y="7122552"/>
                  </a:lnTo>
                  <a:lnTo>
                    <a:pt x="6688619" y="7158183"/>
                  </a:lnTo>
                  <a:lnTo>
                    <a:pt x="6652988" y="7190453"/>
                  </a:lnTo>
                  <a:lnTo>
                    <a:pt x="6614633" y="7218848"/>
                  </a:lnTo>
                  <a:lnTo>
                    <a:pt x="6573871" y="7243237"/>
                  </a:lnTo>
                  <a:lnTo>
                    <a:pt x="6531022" y="7263487"/>
                  </a:lnTo>
                  <a:lnTo>
                    <a:pt x="6486405" y="7279467"/>
                  </a:lnTo>
                  <a:lnTo>
                    <a:pt x="6440337" y="7291044"/>
                  </a:lnTo>
                  <a:lnTo>
                    <a:pt x="6393137" y="7298088"/>
                  </a:lnTo>
                  <a:lnTo>
                    <a:pt x="6345125" y="7300465"/>
                  </a:lnTo>
                  <a:close/>
                </a:path>
              </a:pathLst>
            </a:custGeom>
            <a:solidFill>
              <a:srgbClr val="8C2A2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0" y="3200643"/>
            <a:ext cx="6732905" cy="43180"/>
          </a:xfrm>
          <a:custGeom>
            <a:avLst/>
            <a:gdLst/>
            <a:ahLst/>
            <a:cxnLst/>
            <a:rect l="l" t="t" r="r" b="b"/>
            <a:pathLst>
              <a:path w="6732905" h="43180">
                <a:moveTo>
                  <a:pt x="6732785" y="42956"/>
                </a:moveTo>
                <a:lnTo>
                  <a:pt x="0" y="28575"/>
                </a:lnTo>
                <a:lnTo>
                  <a:pt x="0" y="0"/>
                </a:lnTo>
                <a:lnTo>
                  <a:pt x="6732846" y="14381"/>
                </a:lnTo>
                <a:lnTo>
                  <a:pt x="6732785" y="429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>
              <a:solidFill>
                <a:srgbClr val="002060"/>
              </a:solidFill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04859" y="1888813"/>
            <a:ext cx="6077979" cy="6505338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712044" y="214992"/>
            <a:ext cx="13297647" cy="2804871"/>
          </a:xfrm>
          <a:prstGeom prst="rect">
            <a:avLst/>
          </a:prstGeom>
        </p:spPr>
        <p:txBody>
          <a:bodyPr vert="horz" wrap="square" lIns="0" tIns="1695705" rIns="0" bIns="0" rtlCol="0">
            <a:spAutoFit/>
          </a:bodyPr>
          <a:lstStyle/>
          <a:p>
            <a:pPr marL="403225">
              <a:lnSpc>
                <a:spcPct val="100000"/>
              </a:lnSpc>
              <a:spcBef>
                <a:spcPts val="100"/>
              </a:spcBef>
            </a:pPr>
            <a:r>
              <a:rPr sz="7100" spc="-55" dirty="0">
                <a:solidFill>
                  <a:srgbClr val="002060"/>
                </a:solidFill>
              </a:rPr>
              <a:t>КІРІСПЕ</a:t>
            </a:r>
            <a:endParaRPr sz="7100" dirty="0">
              <a:solidFill>
                <a:srgbClr val="002060"/>
              </a:solidFill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65512" y="3774027"/>
            <a:ext cx="7484745" cy="36925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0900"/>
              </a:lnSpc>
              <a:spcBef>
                <a:spcPts val="100"/>
              </a:spcBef>
            </a:pPr>
            <a:r>
              <a:rPr sz="3100" spc="295" dirty="0">
                <a:solidFill>
                  <a:srgbClr val="002060"/>
                </a:solidFill>
                <a:latin typeface="Times New Roman"/>
                <a:cs typeface="Times New Roman"/>
              </a:rPr>
              <a:t>Шетелдердегі</a:t>
            </a:r>
            <a:r>
              <a:rPr sz="3100" spc="360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3100" spc="300" dirty="0">
                <a:solidFill>
                  <a:srgbClr val="002060"/>
                </a:solidFill>
                <a:latin typeface="Times New Roman"/>
                <a:cs typeface="Times New Roman"/>
              </a:rPr>
              <a:t>аудандық</a:t>
            </a:r>
            <a:r>
              <a:rPr sz="3100" spc="36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3100" spc="305" dirty="0">
                <a:solidFill>
                  <a:srgbClr val="002060"/>
                </a:solidFill>
                <a:latin typeface="Times New Roman"/>
                <a:cs typeface="Times New Roman"/>
              </a:rPr>
              <a:t>жоспарлау </a:t>
            </a:r>
            <a:r>
              <a:rPr sz="3100" spc="150" dirty="0">
                <a:solidFill>
                  <a:srgbClr val="002060"/>
                </a:solidFill>
                <a:latin typeface="Times New Roman"/>
                <a:cs typeface="Times New Roman"/>
              </a:rPr>
              <a:t>ісі</a:t>
            </a:r>
            <a:r>
              <a:rPr sz="3100" spc="575" dirty="0">
                <a:solidFill>
                  <a:srgbClr val="002060"/>
                </a:solidFill>
                <a:latin typeface="Times New Roman"/>
                <a:cs typeface="Times New Roman"/>
              </a:rPr>
              <a:t>   </a:t>
            </a:r>
            <a:r>
              <a:rPr sz="3100" spc="325" dirty="0">
                <a:solidFill>
                  <a:srgbClr val="002060"/>
                </a:solidFill>
                <a:latin typeface="Times New Roman"/>
                <a:cs typeface="Times New Roman"/>
              </a:rPr>
              <a:t>әсіресе</a:t>
            </a:r>
            <a:r>
              <a:rPr sz="3100" spc="575" dirty="0">
                <a:solidFill>
                  <a:srgbClr val="002060"/>
                </a:solidFill>
                <a:latin typeface="Times New Roman"/>
                <a:cs typeface="Times New Roman"/>
              </a:rPr>
              <a:t>   </a:t>
            </a:r>
            <a:r>
              <a:rPr sz="3100" spc="290" dirty="0">
                <a:solidFill>
                  <a:srgbClr val="002060"/>
                </a:solidFill>
                <a:latin typeface="Times New Roman"/>
                <a:cs typeface="Times New Roman"/>
              </a:rPr>
              <a:t>соңғы</a:t>
            </a:r>
            <a:r>
              <a:rPr sz="3100" spc="575" dirty="0">
                <a:solidFill>
                  <a:srgbClr val="002060"/>
                </a:solidFill>
                <a:latin typeface="Times New Roman"/>
                <a:cs typeface="Times New Roman"/>
              </a:rPr>
              <a:t>   </a:t>
            </a:r>
            <a:r>
              <a:rPr sz="3100" spc="285" dirty="0">
                <a:solidFill>
                  <a:srgbClr val="002060"/>
                </a:solidFill>
                <a:latin typeface="Times New Roman"/>
                <a:cs typeface="Times New Roman"/>
              </a:rPr>
              <a:t>жүзжылдықта елеулі</a:t>
            </a:r>
            <a:r>
              <a:rPr sz="3100" spc="24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100" spc="280" dirty="0">
                <a:solidFill>
                  <a:srgbClr val="002060"/>
                </a:solidFill>
                <a:latin typeface="Times New Roman"/>
                <a:cs typeface="Times New Roman"/>
              </a:rPr>
              <a:t>түрде</a:t>
            </a:r>
            <a:r>
              <a:rPr sz="3100" spc="24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100" spc="295" dirty="0">
                <a:solidFill>
                  <a:srgbClr val="002060"/>
                </a:solidFill>
                <a:latin typeface="Times New Roman"/>
                <a:cs typeface="Times New Roman"/>
              </a:rPr>
              <a:t>дамуды</a:t>
            </a:r>
            <a:r>
              <a:rPr sz="3100" spc="24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100" spc="280" dirty="0">
                <a:solidFill>
                  <a:srgbClr val="002060"/>
                </a:solidFill>
                <a:latin typeface="Times New Roman"/>
                <a:cs typeface="Times New Roman"/>
              </a:rPr>
              <a:t>бастан</a:t>
            </a:r>
            <a:r>
              <a:rPr sz="3100" spc="24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100" spc="215" dirty="0">
                <a:solidFill>
                  <a:srgbClr val="002060"/>
                </a:solidFill>
                <a:latin typeface="Times New Roman"/>
                <a:cs typeface="Times New Roman"/>
              </a:rPr>
              <a:t>кешірді.</a:t>
            </a:r>
            <a:endParaRPr sz="3100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5"/>
              </a:spcBef>
            </a:pPr>
            <a:endParaRPr sz="3100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L="681355" marR="5080" indent="-304165" algn="just">
              <a:lnSpc>
                <a:spcPct val="110900"/>
              </a:lnSpc>
              <a:spcBef>
                <a:spcPts val="5"/>
              </a:spcBef>
            </a:pPr>
            <a:r>
              <a:rPr sz="3100" spc="-540" dirty="0">
                <a:solidFill>
                  <a:srgbClr val="002060"/>
                </a:solidFill>
                <a:latin typeface="Times New Roman"/>
                <a:cs typeface="Times New Roman"/>
              </a:rPr>
              <a:t>1.</a:t>
            </a:r>
            <a:r>
              <a:rPr sz="3100" spc="34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100" spc="175" dirty="0">
                <a:solidFill>
                  <a:srgbClr val="002060"/>
                </a:solidFill>
                <a:latin typeface="Times New Roman"/>
                <a:cs typeface="Times New Roman"/>
              </a:rPr>
              <a:t>Екінші</a:t>
            </a:r>
            <a:r>
              <a:rPr sz="3100" spc="760" dirty="0">
                <a:solidFill>
                  <a:srgbClr val="002060"/>
                </a:solidFill>
                <a:latin typeface="Times New Roman"/>
                <a:cs typeface="Times New Roman"/>
              </a:rPr>
              <a:t>   </a:t>
            </a:r>
            <a:r>
              <a:rPr sz="3100" spc="245" dirty="0">
                <a:solidFill>
                  <a:srgbClr val="002060"/>
                </a:solidFill>
                <a:latin typeface="Times New Roman"/>
                <a:cs typeface="Times New Roman"/>
              </a:rPr>
              <a:t>дүниежүзілік</a:t>
            </a:r>
            <a:r>
              <a:rPr sz="3100" spc="550" dirty="0">
                <a:solidFill>
                  <a:srgbClr val="002060"/>
                </a:solidFill>
                <a:latin typeface="Times New Roman"/>
                <a:cs typeface="Times New Roman"/>
              </a:rPr>
              <a:t>    </a:t>
            </a:r>
            <a:r>
              <a:rPr sz="3100" spc="290" dirty="0">
                <a:solidFill>
                  <a:srgbClr val="002060"/>
                </a:solidFill>
                <a:latin typeface="Times New Roman"/>
                <a:cs typeface="Times New Roman"/>
              </a:rPr>
              <a:t>соғысқа дейін</a:t>
            </a:r>
            <a:r>
              <a:rPr sz="3100" spc="530" dirty="0">
                <a:solidFill>
                  <a:srgbClr val="002060"/>
                </a:solidFill>
                <a:latin typeface="Times New Roman"/>
                <a:cs typeface="Times New Roman"/>
              </a:rPr>
              <a:t>      </a:t>
            </a:r>
            <a:r>
              <a:rPr sz="3100" spc="260" dirty="0">
                <a:solidFill>
                  <a:srgbClr val="002060"/>
                </a:solidFill>
                <a:latin typeface="Times New Roman"/>
                <a:cs typeface="Times New Roman"/>
              </a:rPr>
              <a:t>–</a:t>
            </a:r>
            <a:r>
              <a:rPr sz="3100" spc="535" dirty="0">
                <a:solidFill>
                  <a:srgbClr val="002060"/>
                </a:solidFill>
                <a:latin typeface="Times New Roman"/>
                <a:cs typeface="Times New Roman"/>
              </a:rPr>
              <a:t>      </a:t>
            </a:r>
            <a:r>
              <a:rPr sz="3100" spc="310" dirty="0">
                <a:solidFill>
                  <a:srgbClr val="002060"/>
                </a:solidFill>
                <a:latin typeface="Times New Roman"/>
                <a:cs typeface="Times New Roman"/>
              </a:rPr>
              <a:t>архитектуралық- </a:t>
            </a:r>
            <a:r>
              <a:rPr sz="3100" spc="335" dirty="0">
                <a:solidFill>
                  <a:srgbClr val="002060"/>
                </a:solidFill>
                <a:latin typeface="Times New Roman"/>
                <a:cs typeface="Times New Roman"/>
              </a:rPr>
              <a:t>жоспарлық</a:t>
            </a:r>
            <a:r>
              <a:rPr sz="3100" spc="24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100" spc="300" dirty="0">
                <a:solidFill>
                  <a:srgbClr val="002060"/>
                </a:solidFill>
                <a:latin typeface="Times New Roman"/>
                <a:cs typeface="Times New Roman"/>
              </a:rPr>
              <a:t>сипатта</a:t>
            </a:r>
            <a:r>
              <a:rPr sz="3100" spc="25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100" spc="245" dirty="0">
                <a:solidFill>
                  <a:srgbClr val="002060"/>
                </a:solidFill>
                <a:latin typeface="Times New Roman"/>
                <a:cs typeface="Times New Roman"/>
              </a:rPr>
              <a:t>болды.</a:t>
            </a:r>
            <a:endParaRPr sz="31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34174" y="7441152"/>
            <a:ext cx="2240915" cy="1073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56540">
              <a:lnSpc>
                <a:spcPct val="110900"/>
              </a:lnSpc>
              <a:spcBef>
                <a:spcPts val="100"/>
              </a:spcBef>
              <a:tabLst>
                <a:tab pos="1995170" algn="l"/>
              </a:tabLst>
            </a:pPr>
            <a:r>
              <a:rPr sz="3100" spc="254" dirty="0">
                <a:solidFill>
                  <a:srgbClr val="002060"/>
                </a:solidFill>
                <a:latin typeface="Times New Roman"/>
                <a:cs typeface="Times New Roman"/>
              </a:rPr>
              <a:t>кейін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210" dirty="0">
                <a:solidFill>
                  <a:srgbClr val="002060"/>
                </a:solidFill>
                <a:latin typeface="Times New Roman"/>
                <a:cs typeface="Times New Roman"/>
              </a:rPr>
              <a:t>– </a:t>
            </a:r>
            <a:r>
              <a:rPr sz="3100" spc="305" dirty="0">
                <a:solidFill>
                  <a:srgbClr val="002060"/>
                </a:solidFill>
                <a:latin typeface="Times New Roman"/>
                <a:cs typeface="Times New Roman"/>
              </a:rPr>
              <a:t>жоспарлау</a:t>
            </a:r>
            <a:endParaRPr sz="31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332796" y="7441152"/>
            <a:ext cx="2017395" cy="1073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67030">
              <a:lnSpc>
                <a:spcPct val="110900"/>
              </a:lnSpc>
              <a:spcBef>
                <a:spcPts val="100"/>
              </a:spcBef>
            </a:pPr>
            <a:r>
              <a:rPr sz="3100" spc="270" dirty="0">
                <a:solidFill>
                  <a:srgbClr val="002060"/>
                </a:solidFill>
                <a:latin typeface="Times New Roman"/>
                <a:cs typeface="Times New Roman"/>
              </a:rPr>
              <a:t>кешенді </a:t>
            </a:r>
            <a:r>
              <a:rPr sz="3100" spc="300" dirty="0">
                <a:solidFill>
                  <a:srgbClr val="002060"/>
                </a:solidFill>
                <a:latin typeface="Times New Roman"/>
                <a:cs typeface="Times New Roman"/>
              </a:rPr>
              <a:t>деңгейіне</a:t>
            </a:r>
            <a:endParaRPr sz="31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62275" y="7441152"/>
            <a:ext cx="2374900" cy="1597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4175" marR="5080" indent="-372110" algn="just">
              <a:lnSpc>
                <a:spcPct val="110900"/>
              </a:lnSpc>
              <a:spcBef>
                <a:spcPts val="100"/>
              </a:spcBef>
            </a:pP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2.</a:t>
            </a:r>
            <a:r>
              <a:rPr sz="3100" spc="-18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100" spc="260" dirty="0">
                <a:solidFill>
                  <a:srgbClr val="002060"/>
                </a:solidFill>
                <a:latin typeface="Times New Roman"/>
                <a:cs typeface="Times New Roman"/>
              </a:rPr>
              <a:t>Соғыстан </a:t>
            </a:r>
            <a:r>
              <a:rPr sz="3100" spc="315" dirty="0">
                <a:solidFill>
                  <a:srgbClr val="002060"/>
                </a:solidFill>
                <a:latin typeface="Times New Roman"/>
                <a:cs typeface="Times New Roman"/>
              </a:rPr>
              <a:t>аймақтық </a:t>
            </a:r>
            <a:r>
              <a:rPr sz="3100" spc="240" dirty="0">
                <a:solidFill>
                  <a:srgbClr val="002060"/>
                </a:solidFill>
                <a:latin typeface="Times New Roman"/>
                <a:cs typeface="Times New Roman"/>
              </a:rPr>
              <a:t>көтерілді.</a:t>
            </a:r>
            <a:endParaRPr sz="31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6299835" cy="9469120"/>
            <a:chOff x="0" y="0"/>
            <a:chExt cx="6299835" cy="946912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4829810" cy="9469120"/>
            </a:xfrm>
            <a:custGeom>
              <a:avLst/>
              <a:gdLst/>
              <a:ahLst/>
              <a:cxnLst/>
              <a:rect l="l" t="t" r="r" b="b"/>
              <a:pathLst>
                <a:path w="4829810" h="9469120">
                  <a:moveTo>
                    <a:pt x="4757503" y="1737932"/>
                  </a:moveTo>
                  <a:lnTo>
                    <a:pt x="0" y="9468662"/>
                  </a:lnTo>
                  <a:lnTo>
                    <a:pt x="0" y="0"/>
                  </a:lnTo>
                  <a:lnTo>
                    <a:pt x="2841741" y="0"/>
                  </a:lnTo>
                  <a:lnTo>
                    <a:pt x="4675424" y="1128451"/>
                  </a:lnTo>
                  <a:lnTo>
                    <a:pt x="4707708" y="1161551"/>
                  </a:lnTo>
                  <a:lnTo>
                    <a:pt x="4737331" y="1198544"/>
                  </a:lnTo>
                  <a:lnTo>
                    <a:pt x="4763210" y="1238248"/>
                  </a:lnTo>
                  <a:lnTo>
                    <a:pt x="4785142" y="1280381"/>
                  </a:lnTo>
                  <a:lnTo>
                    <a:pt x="4802926" y="1324667"/>
                  </a:lnTo>
                  <a:lnTo>
                    <a:pt x="4816359" y="1370823"/>
                  </a:lnTo>
                  <a:lnTo>
                    <a:pt x="4825166" y="1418081"/>
                  </a:lnTo>
                  <a:lnTo>
                    <a:pt x="4829246" y="1465629"/>
                  </a:lnTo>
                  <a:lnTo>
                    <a:pt x="4828653" y="1513125"/>
                  </a:lnTo>
                  <a:lnTo>
                    <a:pt x="4823442" y="1560231"/>
                  </a:lnTo>
                  <a:lnTo>
                    <a:pt x="4813667" y="1606605"/>
                  </a:lnTo>
                  <a:lnTo>
                    <a:pt x="4799382" y="1651906"/>
                  </a:lnTo>
                  <a:lnTo>
                    <a:pt x="4780643" y="1695796"/>
                  </a:lnTo>
                  <a:lnTo>
                    <a:pt x="4757503" y="1737932"/>
                  </a:lnTo>
                  <a:close/>
                </a:path>
              </a:pathLst>
            </a:custGeom>
            <a:solidFill>
              <a:srgbClr val="FFE8E8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4091846"/>
              <a:ext cx="6299835" cy="42545"/>
            </a:xfrm>
            <a:custGeom>
              <a:avLst/>
              <a:gdLst/>
              <a:ahLst/>
              <a:cxnLst/>
              <a:rect l="l" t="t" r="r" b="b"/>
              <a:pathLst>
                <a:path w="6299835" h="42545">
                  <a:moveTo>
                    <a:pt x="6299389" y="42031"/>
                  </a:moveTo>
                  <a:lnTo>
                    <a:pt x="0" y="28575"/>
                  </a:lnTo>
                  <a:lnTo>
                    <a:pt x="0" y="0"/>
                  </a:lnTo>
                  <a:lnTo>
                    <a:pt x="6299450" y="13456"/>
                  </a:lnTo>
                  <a:lnTo>
                    <a:pt x="6299389" y="4203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9499112" y="1308542"/>
            <a:ext cx="2675890" cy="2811145"/>
            <a:chOff x="9499112" y="1308542"/>
            <a:chExt cx="2675890" cy="2811145"/>
          </a:xfrm>
        </p:grpSpPr>
        <p:sp>
          <p:nvSpPr>
            <p:cNvPr id="6" name="object 6"/>
            <p:cNvSpPr/>
            <p:nvPr/>
          </p:nvSpPr>
          <p:spPr>
            <a:xfrm>
              <a:off x="9499112" y="1308542"/>
              <a:ext cx="2675890" cy="2811145"/>
            </a:xfrm>
            <a:custGeom>
              <a:avLst/>
              <a:gdLst/>
              <a:ahLst/>
              <a:cxnLst/>
              <a:rect l="l" t="t" r="r" b="b"/>
              <a:pathLst>
                <a:path w="2675890" h="2811145">
                  <a:moveTo>
                    <a:pt x="2675262" y="2811115"/>
                  </a:moveTo>
                  <a:lnTo>
                    <a:pt x="0" y="2811115"/>
                  </a:lnTo>
                  <a:lnTo>
                    <a:pt x="0" y="0"/>
                  </a:lnTo>
                  <a:lnTo>
                    <a:pt x="2675262" y="0"/>
                  </a:lnTo>
                  <a:lnTo>
                    <a:pt x="2675262" y="2811115"/>
                  </a:lnTo>
                  <a:close/>
                </a:path>
              </a:pathLst>
            </a:custGeom>
            <a:solidFill>
              <a:srgbClr val="C27E7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640467" y="1436255"/>
              <a:ext cx="2392551" cy="2551432"/>
            </a:xfrm>
            <a:prstGeom prst="rect">
              <a:avLst/>
            </a:prstGeom>
          </p:spPr>
        </p:pic>
      </p:grpSp>
      <p:sp>
        <p:nvSpPr>
          <p:cNvPr id="8" name="object 8"/>
          <p:cNvSpPr/>
          <p:nvPr/>
        </p:nvSpPr>
        <p:spPr>
          <a:xfrm>
            <a:off x="0" y="9614819"/>
            <a:ext cx="3810635" cy="672465"/>
          </a:xfrm>
          <a:custGeom>
            <a:avLst/>
            <a:gdLst/>
            <a:ahLst/>
            <a:cxnLst/>
            <a:rect l="l" t="t" r="r" b="b"/>
            <a:pathLst>
              <a:path w="3810635" h="672465">
                <a:moveTo>
                  <a:pt x="3475166" y="672180"/>
                </a:moveTo>
                <a:lnTo>
                  <a:pt x="0" y="672180"/>
                </a:lnTo>
                <a:lnTo>
                  <a:pt x="0" y="0"/>
                </a:lnTo>
                <a:lnTo>
                  <a:pt x="3475166" y="0"/>
                </a:lnTo>
                <a:lnTo>
                  <a:pt x="3528059" y="4187"/>
                </a:lnTo>
                <a:lnTo>
                  <a:pt x="3579174" y="16498"/>
                </a:lnTo>
                <a:lnTo>
                  <a:pt x="3627607" y="36559"/>
                </a:lnTo>
                <a:lnTo>
                  <a:pt x="3672456" y="63997"/>
                </a:lnTo>
                <a:lnTo>
                  <a:pt x="3712818" y="98438"/>
                </a:lnTo>
                <a:lnTo>
                  <a:pt x="3747259" y="138800"/>
                </a:lnTo>
                <a:lnTo>
                  <a:pt x="3774697" y="183649"/>
                </a:lnTo>
                <a:lnTo>
                  <a:pt x="3794758" y="232082"/>
                </a:lnTo>
                <a:lnTo>
                  <a:pt x="3807069" y="283196"/>
                </a:lnTo>
                <a:lnTo>
                  <a:pt x="3810013" y="320386"/>
                </a:lnTo>
                <a:lnTo>
                  <a:pt x="3810013" y="351794"/>
                </a:lnTo>
                <a:lnTo>
                  <a:pt x="3794758" y="440098"/>
                </a:lnTo>
                <a:lnTo>
                  <a:pt x="3774697" y="488531"/>
                </a:lnTo>
                <a:lnTo>
                  <a:pt x="3747259" y="533380"/>
                </a:lnTo>
                <a:lnTo>
                  <a:pt x="3712818" y="573742"/>
                </a:lnTo>
                <a:lnTo>
                  <a:pt x="3672456" y="608183"/>
                </a:lnTo>
                <a:lnTo>
                  <a:pt x="3627607" y="635621"/>
                </a:lnTo>
                <a:lnTo>
                  <a:pt x="3579174" y="655682"/>
                </a:lnTo>
                <a:lnTo>
                  <a:pt x="3528059" y="667994"/>
                </a:lnTo>
                <a:lnTo>
                  <a:pt x="3475166" y="672180"/>
                </a:lnTo>
                <a:close/>
              </a:path>
            </a:pathLst>
          </a:custGeom>
          <a:solidFill>
            <a:srgbClr val="8C0000"/>
          </a:solidFill>
        </p:spPr>
        <p:txBody>
          <a:bodyPr wrap="square" lIns="0" tIns="0" rIns="0" bIns="0" rtlCol="0"/>
          <a:lstStyle/>
          <a:p>
            <a:endParaRPr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4476742" y="0"/>
            <a:ext cx="3811270" cy="672465"/>
          </a:xfrm>
          <a:custGeom>
            <a:avLst/>
            <a:gdLst/>
            <a:ahLst/>
            <a:cxnLst/>
            <a:rect l="l" t="t" r="r" b="b"/>
            <a:pathLst>
              <a:path w="3811269" h="672465">
                <a:moveTo>
                  <a:pt x="3811257" y="672180"/>
                </a:moveTo>
                <a:lnTo>
                  <a:pt x="336089" y="672180"/>
                </a:lnTo>
                <a:lnTo>
                  <a:pt x="283196" y="667993"/>
                </a:lnTo>
                <a:lnTo>
                  <a:pt x="232082" y="655682"/>
                </a:lnTo>
                <a:lnTo>
                  <a:pt x="183649" y="635621"/>
                </a:lnTo>
                <a:lnTo>
                  <a:pt x="138800" y="608182"/>
                </a:lnTo>
                <a:lnTo>
                  <a:pt x="98437" y="573742"/>
                </a:lnTo>
                <a:lnTo>
                  <a:pt x="63997" y="533380"/>
                </a:lnTo>
                <a:lnTo>
                  <a:pt x="36559" y="488531"/>
                </a:lnTo>
                <a:lnTo>
                  <a:pt x="16497" y="440098"/>
                </a:lnTo>
                <a:lnTo>
                  <a:pt x="4186" y="388983"/>
                </a:lnTo>
                <a:lnTo>
                  <a:pt x="0" y="336090"/>
                </a:lnTo>
                <a:lnTo>
                  <a:pt x="4186" y="283196"/>
                </a:lnTo>
                <a:lnTo>
                  <a:pt x="16497" y="232082"/>
                </a:lnTo>
                <a:lnTo>
                  <a:pt x="36559" y="183649"/>
                </a:lnTo>
                <a:lnTo>
                  <a:pt x="63997" y="138800"/>
                </a:lnTo>
                <a:lnTo>
                  <a:pt x="98437" y="98438"/>
                </a:lnTo>
                <a:lnTo>
                  <a:pt x="138800" y="63997"/>
                </a:lnTo>
                <a:lnTo>
                  <a:pt x="183649" y="36559"/>
                </a:lnTo>
                <a:lnTo>
                  <a:pt x="232082" y="16498"/>
                </a:lnTo>
                <a:lnTo>
                  <a:pt x="283196" y="4186"/>
                </a:lnTo>
                <a:lnTo>
                  <a:pt x="336089" y="0"/>
                </a:lnTo>
                <a:lnTo>
                  <a:pt x="3811257" y="0"/>
                </a:lnTo>
                <a:lnTo>
                  <a:pt x="3811257" y="672180"/>
                </a:lnTo>
                <a:close/>
              </a:path>
            </a:pathLst>
          </a:custGeom>
          <a:solidFill>
            <a:srgbClr val="8C0000"/>
          </a:solidFill>
        </p:spPr>
        <p:txBody>
          <a:bodyPr wrap="square" lIns="0" tIns="0" rIns="0" bIns="0" rtlCol="0"/>
          <a:lstStyle/>
          <a:p>
            <a:endParaRPr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3806740" y="1308542"/>
            <a:ext cx="2675890" cy="2811145"/>
            <a:chOff x="13806740" y="1308542"/>
            <a:chExt cx="2675890" cy="2811145"/>
          </a:xfrm>
        </p:grpSpPr>
        <p:sp>
          <p:nvSpPr>
            <p:cNvPr id="11" name="object 11"/>
            <p:cNvSpPr/>
            <p:nvPr/>
          </p:nvSpPr>
          <p:spPr>
            <a:xfrm>
              <a:off x="13806740" y="1308542"/>
              <a:ext cx="2675890" cy="2811145"/>
            </a:xfrm>
            <a:custGeom>
              <a:avLst/>
              <a:gdLst/>
              <a:ahLst/>
              <a:cxnLst/>
              <a:rect l="l" t="t" r="r" b="b"/>
              <a:pathLst>
                <a:path w="2675890" h="2811145">
                  <a:moveTo>
                    <a:pt x="2675262" y="2811115"/>
                  </a:moveTo>
                  <a:lnTo>
                    <a:pt x="0" y="2811115"/>
                  </a:lnTo>
                  <a:lnTo>
                    <a:pt x="0" y="0"/>
                  </a:lnTo>
                  <a:lnTo>
                    <a:pt x="2675262" y="0"/>
                  </a:lnTo>
                  <a:lnTo>
                    <a:pt x="2675262" y="2811115"/>
                  </a:lnTo>
                  <a:close/>
                </a:path>
              </a:pathLst>
            </a:custGeom>
            <a:solidFill>
              <a:srgbClr val="C27E7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948095" y="1436254"/>
              <a:ext cx="2392551" cy="2551431"/>
            </a:xfrm>
            <a:prstGeom prst="rect">
              <a:avLst/>
            </a:prstGeom>
          </p:spPr>
        </p:pic>
      </p:grpSp>
      <p:grpSp>
        <p:nvGrpSpPr>
          <p:cNvPr id="13" name="object 13"/>
          <p:cNvGrpSpPr/>
          <p:nvPr/>
        </p:nvGrpSpPr>
        <p:grpSpPr>
          <a:xfrm>
            <a:off x="9499112" y="5374118"/>
            <a:ext cx="2675890" cy="2811145"/>
            <a:chOff x="9499112" y="5374118"/>
            <a:chExt cx="2675890" cy="2811145"/>
          </a:xfrm>
        </p:grpSpPr>
        <p:sp>
          <p:nvSpPr>
            <p:cNvPr id="14" name="object 14"/>
            <p:cNvSpPr/>
            <p:nvPr/>
          </p:nvSpPr>
          <p:spPr>
            <a:xfrm>
              <a:off x="9499112" y="5374118"/>
              <a:ext cx="2675890" cy="2811145"/>
            </a:xfrm>
            <a:custGeom>
              <a:avLst/>
              <a:gdLst/>
              <a:ahLst/>
              <a:cxnLst/>
              <a:rect l="l" t="t" r="r" b="b"/>
              <a:pathLst>
                <a:path w="2675890" h="2811145">
                  <a:moveTo>
                    <a:pt x="2675262" y="2811115"/>
                  </a:moveTo>
                  <a:lnTo>
                    <a:pt x="0" y="2811115"/>
                  </a:lnTo>
                  <a:lnTo>
                    <a:pt x="0" y="0"/>
                  </a:lnTo>
                  <a:lnTo>
                    <a:pt x="2675262" y="0"/>
                  </a:lnTo>
                  <a:lnTo>
                    <a:pt x="2675262" y="2811115"/>
                  </a:lnTo>
                  <a:close/>
                </a:path>
              </a:pathLst>
            </a:custGeom>
            <a:solidFill>
              <a:srgbClr val="C27E7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640467" y="5501830"/>
              <a:ext cx="2392551" cy="2551432"/>
            </a:xfrm>
            <a:prstGeom prst="rect">
              <a:avLst/>
            </a:prstGeom>
          </p:spPr>
        </p:pic>
      </p:grpSp>
      <p:grpSp>
        <p:nvGrpSpPr>
          <p:cNvPr id="16" name="object 16"/>
          <p:cNvGrpSpPr/>
          <p:nvPr/>
        </p:nvGrpSpPr>
        <p:grpSpPr>
          <a:xfrm>
            <a:off x="13806740" y="5374118"/>
            <a:ext cx="2675890" cy="2811145"/>
            <a:chOff x="13806740" y="5374118"/>
            <a:chExt cx="2675890" cy="2811145"/>
          </a:xfrm>
        </p:grpSpPr>
        <p:sp>
          <p:nvSpPr>
            <p:cNvPr id="17" name="object 17"/>
            <p:cNvSpPr/>
            <p:nvPr/>
          </p:nvSpPr>
          <p:spPr>
            <a:xfrm>
              <a:off x="13806740" y="5374118"/>
              <a:ext cx="2675890" cy="2811145"/>
            </a:xfrm>
            <a:custGeom>
              <a:avLst/>
              <a:gdLst/>
              <a:ahLst/>
              <a:cxnLst/>
              <a:rect l="l" t="t" r="r" b="b"/>
              <a:pathLst>
                <a:path w="2675890" h="2811145">
                  <a:moveTo>
                    <a:pt x="2675262" y="2811115"/>
                  </a:moveTo>
                  <a:lnTo>
                    <a:pt x="0" y="2811115"/>
                  </a:lnTo>
                  <a:lnTo>
                    <a:pt x="0" y="0"/>
                  </a:lnTo>
                  <a:lnTo>
                    <a:pt x="2675262" y="0"/>
                  </a:lnTo>
                  <a:lnTo>
                    <a:pt x="2675262" y="2811115"/>
                  </a:lnTo>
                  <a:close/>
                </a:path>
              </a:pathLst>
            </a:custGeom>
            <a:solidFill>
              <a:srgbClr val="C27E7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948095" y="5501830"/>
              <a:ext cx="2392551" cy="2551432"/>
            </a:xfrm>
            <a:prstGeom prst="rect">
              <a:avLst/>
            </a:prstGeom>
          </p:spPr>
        </p:pic>
      </p:grp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95300" rIns="0" bIns="0" rtlCol="0">
            <a:spAutoFit/>
          </a:bodyPr>
          <a:lstStyle/>
          <a:p>
            <a:pPr marL="287655">
              <a:lnSpc>
                <a:spcPct val="100000"/>
              </a:lnSpc>
              <a:spcBef>
                <a:spcPts val="1355"/>
              </a:spcBef>
            </a:pPr>
            <a:r>
              <a:rPr sz="6250" spc="4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АЛҒАШҚ</a:t>
            </a:r>
            <a:r>
              <a:rPr sz="6250" spc="-16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endParaRPr sz="625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7655">
              <a:lnSpc>
                <a:spcPct val="100000"/>
              </a:lnSpc>
              <a:spcBef>
                <a:spcPts val="1255"/>
              </a:spcBef>
            </a:pPr>
            <a:r>
              <a:rPr sz="6250" spc="6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ТӘЖІРИБЕЛЕ</a:t>
            </a:r>
            <a:r>
              <a:rPr sz="6250" spc="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sz="625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016000" y="4676497"/>
            <a:ext cx="6898005" cy="1978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1400"/>
              </a:lnSpc>
              <a:spcBef>
                <a:spcPts val="100"/>
              </a:spcBef>
              <a:tabLst>
                <a:tab pos="2611755" algn="l"/>
                <a:tab pos="5093970" algn="l"/>
              </a:tabLst>
            </a:pPr>
            <a:r>
              <a:rPr sz="2300" spc="2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Осындай</a:t>
            </a:r>
            <a:r>
              <a:rPr sz="2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300" spc="2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сипатты</a:t>
            </a:r>
            <a:r>
              <a:rPr sz="2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2300" spc="204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жұмыстарға </a:t>
            </a:r>
            <a:r>
              <a:rPr sz="2300" spc="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Ұлыбританиядағы</a:t>
            </a:r>
            <a:r>
              <a:rPr sz="2300" spc="19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300" spc="2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Донкастер</a:t>
            </a:r>
            <a:r>
              <a:rPr sz="2300" spc="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300" spc="2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көмір</a:t>
            </a:r>
            <a:r>
              <a:rPr sz="2300" spc="19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300" spc="2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бассейнін </a:t>
            </a:r>
            <a:r>
              <a:rPr sz="2300" spc="1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(1922-</a:t>
            </a:r>
            <a:r>
              <a:rPr sz="2300" spc="6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1923</a:t>
            </a:r>
            <a:r>
              <a:rPr sz="2300" spc="37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300" spc="1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жж)</a:t>
            </a:r>
            <a:r>
              <a:rPr sz="2300" spc="37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300" spc="16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sz="2300" spc="37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300" spc="254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Нью-</a:t>
            </a:r>
            <a:r>
              <a:rPr sz="2300" spc="2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Йоркты</a:t>
            </a:r>
            <a:r>
              <a:rPr sz="2300" spc="37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300" spc="13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(1935-</a:t>
            </a:r>
            <a:r>
              <a:rPr sz="2300" spc="6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1936 </a:t>
            </a:r>
            <a:r>
              <a:rPr sz="2300" spc="1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жж).</a:t>
            </a:r>
            <a:r>
              <a:rPr sz="2300" spc="10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300" spc="7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1933</a:t>
            </a:r>
            <a:r>
              <a:rPr sz="2300" spc="10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300" spc="2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sz="2300" spc="1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300" spc="254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sz="2300" spc="10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300" spc="229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sz="2300" spc="10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300" spc="17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кейінгі</a:t>
            </a:r>
            <a:r>
              <a:rPr sz="2300" spc="1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300" spc="2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Тенкеси </a:t>
            </a:r>
            <a:r>
              <a:rPr sz="2300" spc="2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аңғарын</a:t>
            </a:r>
            <a:r>
              <a:rPr sz="2300" spc="4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300" spc="2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sz="2300" spc="4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300" spc="23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</a:t>
            </a:r>
            <a:r>
              <a:rPr sz="2300" spc="4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300" spc="19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ісінде</a:t>
            </a:r>
            <a:r>
              <a:rPr sz="2300" spc="4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300" spc="18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endParaRPr sz="2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016000" y="6629122"/>
            <a:ext cx="6898005" cy="1978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1400"/>
              </a:lnSpc>
              <a:spcBef>
                <a:spcPts val="100"/>
              </a:spcBef>
            </a:pPr>
            <a:r>
              <a:rPr sz="2300" spc="204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бетбұрыстар</a:t>
            </a:r>
            <a:r>
              <a:rPr sz="2300" spc="3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300" spc="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басталады,</a:t>
            </a:r>
            <a:r>
              <a:rPr sz="2300" spc="3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300" spc="24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sz="2300" spc="3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300" spc="2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қатарына </a:t>
            </a:r>
            <a:r>
              <a:rPr sz="2300" spc="16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sz="2300" spc="17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300" spc="2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Лондонда</a:t>
            </a:r>
            <a:r>
              <a:rPr sz="2300" spc="17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300" spc="13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(1943-</a:t>
            </a:r>
            <a:r>
              <a:rPr sz="2300" spc="8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1946</a:t>
            </a:r>
            <a:r>
              <a:rPr sz="2300" spc="17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300" spc="1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жж)</a:t>
            </a:r>
            <a:r>
              <a:rPr sz="2300" spc="17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300" spc="9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т.б.</a:t>
            </a:r>
            <a:r>
              <a:rPr sz="2300" spc="17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300" spc="2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аса</a:t>
            </a:r>
            <a:r>
              <a:rPr sz="2300" spc="18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300" spc="9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ірі </a:t>
            </a:r>
            <a:r>
              <a:rPr sz="2300" spc="24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қалалық</a:t>
            </a:r>
            <a:r>
              <a:rPr sz="2300" spc="30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300" spc="254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агломерициялар</a:t>
            </a:r>
            <a:r>
              <a:rPr sz="2300" spc="3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300" spc="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Париж,</a:t>
            </a:r>
            <a:r>
              <a:rPr sz="2300" spc="3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300" spc="16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Вашингтон, </a:t>
            </a:r>
            <a:r>
              <a:rPr sz="2300" spc="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Копенгаген,</a:t>
            </a:r>
            <a:r>
              <a:rPr sz="2300" spc="36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300" spc="19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Токио,</a:t>
            </a:r>
            <a:r>
              <a:rPr sz="2300" spc="36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300" spc="19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Стокгольм,</a:t>
            </a:r>
            <a:r>
              <a:rPr sz="2300" spc="37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300" spc="16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Гамбург</a:t>
            </a:r>
            <a:r>
              <a:rPr sz="2300" spc="36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300" spc="23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</a:t>
            </a:r>
            <a:r>
              <a:rPr sz="2300" spc="7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т.б.</a:t>
            </a:r>
            <a:endParaRPr sz="2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9061029" y="4320404"/>
            <a:ext cx="3707129" cy="798295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24130" marR="5080" indent="-12065" algn="ctr">
              <a:lnSpc>
                <a:spcPts val="1880"/>
              </a:lnSpc>
              <a:spcBef>
                <a:spcPts val="525"/>
              </a:spcBef>
            </a:pPr>
            <a:r>
              <a:rPr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ҰЛЫБРИТАНИЯ</a:t>
            </a:r>
            <a:r>
              <a:rPr sz="1900" b="1" spc="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900" spc="16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sz="1900" spc="-8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9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ДОНКАСТЕР </a:t>
            </a:r>
            <a:r>
              <a:rPr sz="1900" b="1" spc="1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КӨМІР</a:t>
            </a:r>
            <a:r>
              <a:rPr sz="1900" b="1" spc="-7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900" b="1" spc="-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БАССЕЙНІ</a:t>
            </a:r>
            <a:r>
              <a:rPr sz="1900" b="1" spc="-6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900" spc="-9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(1922–1923)</a:t>
            </a:r>
            <a:endParaRPr sz="1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3483533" y="4339454"/>
            <a:ext cx="3166110" cy="5575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lnSpc>
                <a:spcPts val="2075"/>
              </a:lnSpc>
              <a:spcBef>
                <a:spcPts val="125"/>
              </a:spcBef>
            </a:pPr>
            <a:r>
              <a:rPr sz="1900" b="1" spc="-4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ТЕННЕССИ</a:t>
            </a:r>
            <a:r>
              <a:rPr sz="1900" b="1" spc="-9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9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АҢҒАРЫ</a:t>
            </a:r>
            <a:r>
              <a:rPr sz="1900" b="1" spc="-9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900" spc="-5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(1933</a:t>
            </a:r>
            <a:endParaRPr sz="19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2080"/>
              </a:lnSpc>
            </a:pPr>
            <a:r>
              <a:rPr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ЖЫЛДАН</a:t>
            </a:r>
            <a:r>
              <a:rPr sz="1900" b="1" spc="1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900" b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sz="1900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19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903335" y="8342455"/>
            <a:ext cx="3867150" cy="3194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sz="1900" b="1" spc="1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НЬЮ</a:t>
            </a:r>
            <a:r>
              <a:rPr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1900" b="1" spc="8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ЙОРК</a:t>
            </a:r>
            <a:r>
              <a:rPr sz="1900" b="1" spc="1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900" spc="-6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(1935–1936)</a:t>
            </a:r>
            <a:endParaRPr sz="1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3344909" y="8342455"/>
            <a:ext cx="3599179" cy="3194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sz="1900" b="1" spc="5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900" b="1" spc="8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ЛОНДОН</a:t>
            </a:r>
            <a:r>
              <a:rPr sz="1900" b="1" spc="6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900" spc="-6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(1943–1946)</a:t>
            </a:r>
            <a:endParaRPr sz="1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746552" y="1637435"/>
            <a:ext cx="8795385" cy="14604"/>
          </a:xfrm>
          <a:custGeom>
            <a:avLst/>
            <a:gdLst/>
            <a:ahLst/>
            <a:cxnLst/>
            <a:rect l="l" t="t" r="r" b="b"/>
            <a:pathLst>
              <a:path w="8795385" h="14605">
                <a:moveTo>
                  <a:pt x="0" y="0"/>
                </a:moveTo>
                <a:lnTo>
                  <a:pt x="8794894" y="14287"/>
                </a:lnTo>
              </a:path>
            </a:pathLst>
          </a:custGeom>
          <a:ln w="28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474020" y="5023975"/>
            <a:ext cx="5899150" cy="4114800"/>
          </a:xfrm>
          <a:custGeom>
            <a:avLst/>
            <a:gdLst/>
            <a:ahLst/>
            <a:cxnLst/>
            <a:rect l="l" t="t" r="r" b="b"/>
            <a:pathLst>
              <a:path w="5899150" h="4114800">
                <a:moveTo>
                  <a:pt x="5415973" y="4114800"/>
                </a:moveTo>
                <a:lnTo>
                  <a:pt x="485775" y="4114800"/>
                </a:lnTo>
                <a:lnTo>
                  <a:pt x="437762" y="4112423"/>
                </a:lnTo>
                <a:lnTo>
                  <a:pt x="390562" y="4105379"/>
                </a:lnTo>
                <a:lnTo>
                  <a:pt x="344494" y="4093802"/>
                </a:lnTo>
                <a:lnTo>
                  <a:pt x="299877" y="4077822"/>
                </a:lnTo>
                <a:lnTo>
                  <a:pt x="257028" y="4057572"/>
                </a:lnTo>
                <a:lnTo>
                  <a:pt x="216266" y="4033184"/>
                </a:lnTo>
                <a:lnTo>
                  <a:pt x="177911" y="4004789"/>
                </a:lnTo>
                <a:lnTo>
                  <a:pt x="142280" y="3972520"/>
                </a:lnTo>
                <a:lnTo>
                  <a:pt x="110010" y="3936888"/>
                </a:lnTo>
                <a:lnTo>
                  <a:pt x="81615" y="3898533"/>
                </a:lnTo>
                <a:lnTo>
                  <a:pt x="57227" y="3857771"/>
                </a:lnTo>
                <a:lnTo>
                  <a:pt x="36977" y="3814923"/>
                </a:lnTo>
                <a:lnTo>
                  <a:pt x="20997" y="3770305"/>
                </a:lnTo>
                <a:lnTo>
                  <a:pt x="9420" y="3724237"/>
                </a:lnTo>
                <a:lnTo>
                  <a:pt x="2377" y="3677038"/>
                </a:lnTo>
                <a:lnTo>
                  <a:pt x="0" y="3629025"/>
                </a:lnTo>
                <a:lnTo>
                  <a:pt x="0" y="485775"/>
                </a:lnTo>
                <a:lnTo>
                  <a:pt x="2377" y="437762"/>
                </a:lnTo>
                <a:lnTo>
                  <a:pt x="9420" y="390562"/>
                </a:lnTo>
                <a:lnTo>
                  <a:pt x="20997" y="344494"/>
                </a:lnTo>
                <a:lnTo>
                  <a:pt x="36977" y="299877"/>
                </a:lnTo>
                <a:lnTo>
                  <a:pt x="57227" y="257028"/>
                </a:lnTo>
                <a:lnTo>
                  <a:pt x="81615" y="216266"/>
                </a:lnTo>
                <a:lnTo>
                  <a:pt x="110010" y="177911"/>
                </a:lnTo>
                <a:lnTo>
                  <a:pt x="142280" y="142280"/>
                </a:lnTo>
                <a:lnTo>
                  <a:pt x="177911" y="110010"/>
                </a:lnTo>
                <a:lnTo>
                  <a:pt x="216266" y="81615"/>
                </a:lnTo>
                <a:lnTo>
                  <a:pt x="257028" y="57227"/>
                </a:lnTo>
                <a:lnTo>
                  <a:pt x="299877" y="36977"/>
                </a:lnTo>
                <a:lnTo>
                  <a:pt x="344494" y="20997"/>
                </a:lnTo>
                <a:lnTo>
                  <a:pt x="390562" y="9420"/>
                </a:lnTo>
                <a:lnTo>
                  <a:pt x="437762" y="2377"/>
                </a:lnTo>
                <a:lnTo>
                  <a:pt x="485775" y="0"/>
                </a:lnTo>
                <a:lnTo>
                  <a:pt x="5415973" y="0"/>
                </a:lnTo>
                <a:lnTo>
                  <a:pt x="5463986" y="2377"/>
                </a:lnTo>
                <a:lnTo>
                  <a:pt x="5511186" y="9420"/>
                </a:lnTo>
                <a:lnTo>
                  <a:pt x="5557254" y="20997"/>
                </a:lnTo>
                <a:lnTo>
                  <a:pt x="5601871" y="36977"/>
                </a:lnTo>
                <a:lnTo>
                  <a:pt x="5644720" y="57227"/>
                </a:lnTo>
                <a:lnTo>
                  <a:pt x="5685482" y="81615"/>
                </a:lnTo>
                <a:lnTo>
                  <a:pt x="5723837" y="110010"/>
                </a:lnTo>
                <a:lnTo>
                  <a:pt x="5759468" y="142280"/>
                </a:lnTo>
                <a:lnTo>
                  <a:pt x="5791738" y="177911"/>
                </a:lnTo>
                <a:lnTo>
                  <a:pt x="5820132" y="216266"/>
                </a:lnTo>
                <a:lnTo>
                  <a:pt x="5844521" y="257028"/>
                </a:lnTo>
                <a:lnTo>
                  <a:pt x="5864771" y="299877"/>
                </a:lnTo>
                <a:lnTo>
                  <a:pt x="5880750" y="344494"/>
                </a:lnTo>
                <a:lnTo>
                  <a:pt x="5892328" y="390562"/>
                </a:lnTo>
                <a:lnTo>
                  <a:pt x="5898951" y="434948"/>
                </a:lnTo>
                <a:lnTo>
                  <a:pt x="5898951" y="3679851"/>
                </a:lnTo>
                <a:lnTo>
                  <a:pt x="5892328" y="3724237"/>
                </a:lnTo>
                <a:lnTo>
                  <a:pt x="5880750" y="3770305"/>
                </a:lnTo>
                <a:lnTo>
                  <a:pt x="5864771" y="3814923"/>
                </a:lnTo>
                <a:lnTo>
                  <a:pt x="5844521" y="3857771"/>
                </a:lnTo>
                <a:lnTo>
                  <a:pt x="5820132" y="3898533"/>
                </a:lnTo>
                <a:lnTo>
                  <a:pt x="5791738" y="3936888"/>
                </a:lnTo>
                <a:lnTo>
                  <a:pt x="5759468" y="3972520"/>
                </a:lnTo>
                <a:lnTo>
                  <a:pt x="5723837" y="4004789"/>
                </a:lnTo>
                <a:lnTo>
                  <a:pt x="5685482" y="4033184"/>
                </a:lnTo>
                <a:lnTo>
                  <a:pt x="5644720" y="4057572"/>
                </a:lnTo>
                <a:lnTo>
                  <a:pt x="5601871" y="4077822"/>
                </a:lnTo>
                <a:lnTo>
                  <a:pt x="5557254" y="4093802"/>
                </a:lnTo>
                <a:lnTo>
                  <a:pt x="5511186" y="4105379"/>
                </a:lnTo>
                <a:lnTo>
                  <a:pt x="5463986" y="4112423"/>
                </a:lnTo>
                <a:lnTo>
                  <a:pt x="5415973" y="4114800"/>
                </a:lnTo>
                <a:close/>
              </a:path>
            </a:pathLst>
          </a:custGeom>
          <a:solidFill>
            <a:srgbClr val="8C2A2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595055" y="5023975"/>
            <a:ext cx="5899150" cy="4114800"/>
          </a:xfrm>
          <a:custGeom>
            <a:avLst/>
            <a:gdLst/>
            <a:ahLst/>
            <a:cxnLst/>
            <a:rect l="l" t="t" r="r" b="b"/>
            <a:pathLst>
              <a:path w="5899150" h="4114800">
                <a:moveTo>
                  <a:pt x="5415973" y="4114800"/>
                </a:moveTo>
                <a:lnTo>
                  <a:pt x="485775" y="4114800"/>
                </a:lnTo>
                <a:lnTo>
                  <a:pt x="437762" y="4112423"/>
                </a:lnTo>
                <a:lnTo>
                  <a:pt x="390562" y="4105379"/>
                </a:lnTo>
                <a:lnTo>
                  <a:pt x="344494" y="4093802"/>
                </a:lnTo>
                <a:lnTo>
                  <a:pt x="299877" y="4077822"/>
                </a:lnTo>
                <a:lnTo>
                  <a:pt x="257028" y="4057572"/>
                </a:lnTo>
                <a:lnTo>
                  <a:pt x="216267" y="4033184"/>
                </a:lnTo>
                <a:lnTo>
                  <a:pt x="177911" y="4004789"/>
                </a:lnTo>
                <a:lnTo>
                  <a:pt x="142280" y="3972520"/>
                </a:lnTo>
                <a:lnTo>
                  <a:pt x="110011" y="3936888"/>
                </a:lnTo>
                <a:lnTo>
                  <a:pt x="81616" y="3898533"/>
                </a:lnTo>
                <a:lnTo>
                  <a:pt x="57227" y="3857771"/>
                </a:lnTo>
                <a:lnTo>
                  <a:pt x="36977" y="3814923"/>
                </a:lnTo>
                <a:lnTo>
                  <a:pt x="20997" y="3770305"/>
                </a:lnTo>
                <a:lnTo>
                  <a:pt x="9420" y="3724237"/>
                </a:lnTo>
                <a:lnTo>
                  <a:pt x="2377" y="3677038"/>
                </a:lnTo>
                <a:lnTo>
                  <a:pt x="0" y="3629025"/>
                </a:lnTo>
                <a:lnTo>
                  <a:pt x="0" y="485775"/>
                </a:lnTo>
                <a:lnTo>
                  <a:pt x="2377" y="437762"/>
                </a:lnTo>
                <a:lnTo>
                  <a:pt x="9420" y="390562"/>
                </a:lnTo>
                <a:lnTo>
                  <a:pt x="20997" y="344494"/>
                </a:lnTo>
                <a:lnTo>
                  <a:pt x="36977" y="299877"/>
                </a:lnTo>
                <a:lnTo>
                  <a:pt x="57227" y="257028"/>
                </a:lnTo>
                <a:lnTo>
                  <a:pt x="81616" y="216266"/>
                </a:lnTo>
                <a:lnTo>
                  <a:pt x="110011" y="177911"/>
                </a:lnTo>
                <a:lnTo>
                  <a:pt x="142280" y="142280"/>
                </a:lnTo>
                <a:lnTo>
                  <a:pt x="177911" y="110010"/>
                </a:lnTo>
                <a:lnTo>
                  <a:pt x="216267" y="81615"/>
                </a:lnTo>
                <a:lnTo>
                  <a:pt x="257028" y="57227"/>
                </a:lnTo>
                <a:lnTo>
                  <a:pt x="299877" y="36977"/>
                </a:lnTo>
                <a:lnTo>
                  <a:pt x="344494" y="20997"/>
                </a:lnTo>
                <a:lnTo>
                  <a:pt x="390562" y="9420"/>
                </a:lnTo>
                <a:lnTo>
                  <a:pt x="437762" y="2377"/>
                </a:lnTo>
                <a:lnTo>
                  <a:pt x="485775" y="0"/>
                </a:lnTo>
                <a:lnTo>
                  <a:pt x="5415973" y="0"/>
                </a:lnTo>
                <a:lnTo>
                  <a:pt x="5463986" y="2377"/>
                </a:lnTo>
                <a:lnTo>
                  <a:pt x="5511186" y="9420"/>
                </a:lnTo>
                <a:lnTo>
                  <a:pt x="5557254" y="20997"/>
                </a:lnTo>
                <a:lnTo>
                  <a:pt x="5601872" y="36977"/>
                </a:lnTo>
                <a:lnTo>
                  <a:pt x="5644721" y="57227"/>
                </a:lnTo>
                <a:lnTo>
                  <a:pt x="5685482" y="81615"/>
                </a:lnTo>
                <a:lnTo>
                  <a:pt x="5723838" y="110010"/>
                </a:lnTo>
                <a:lnTo>
                  <a:pt x="5759469" y="142280"/>
                </a:lnTo>
                <a:lnTo>
                  <a:pt x="5791738" y="177911"/>
                </a:lnTo>
                <a:lnTo>
                  <a:pt x="5820132" y="216266"/>
                </a:lnTo>
                <a:lnTo>
                  <a:pt x="5844521" y="257028"/>
                </a:lnTo>
                <a:lnTo>
                  <a:pt x="5864771" y="299877"/>
                </a:lnTo>
                <a:lnTo>
                  <a:pt x="5880750" y="344494"/>
                </a:lnTo>
                <a:lnTo>
                  <a:pt x="5892328" y="390562"/>
                </a:lnTo>
                <a:lnTo>
                  <a:pt x="5898951" y="434946"/>
                </a:lnTo>
                <a:lnTo>
                  <a:pt x="5898951" y="3679853"/>
                </a:lnTo>
                <a:lnTo>
                  <a:pt x="5892328" y="3724237"/>
                </a:lnTo>
                <a:lnTo>
                  <a:pt x="5880750" y="3770305"/>
                </a:lnTo>
                <a:lnTo>
                  <a:pt x="5864771" y="3814923"/>
                </a:lnTo>
                <a:lnTo>
                  <a:pt x="5844521" y="3857771"/>
                </a:lnTo>
                <a:lnTo>
                  <a:pt x="5820132" y="3898533"/>
                </a:lnTo>
                <a:lnTo>
                  <a:pt x="5791738" y="3936888"/>
                </a:lnTo>
                <a:lnTo>
                  <a:pt x="5759469" y="3972520"/>
                </a:lnTo>
                <a:lnTo>
                  <a:pt x="5723838" y="4004789"/>
                </a:lnTo>
                <a:lnTo>
                  <a:pt x="5685482" y="4033184"/>
                </a:lnTo>
                <a:lnTo>
                  <a:pt x="5644721" y="4057572"/>
                </a:lnTo>
                <a:lnTo>
                  <a:pt x="5601872" y="4077822"/>
                </a:lnTo>
                <a:lnTo>
                  <a:pt x="5557254" y="4093802"/>
                </a:lnTo>
                <a:lnTo>
                  <a:pt x="5511186" y="4105379"/>
                </a:lnTo>
                <a:lnTo>
                  <a:pt x="5463986" y="4112423"/>
                </a:lnTo>
                <a:lnTo>
                  <a:pt x="5415973" y="4114800"/>
                </a:lnTo>
                <a:close/>
              </a:path>
            </a:pathLst>
          </a:custGeom>
          <a:solidFill>
            <a:srgbClr val="8C2A2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67520" y="5286784"/>
            <a:ext cx="5313672" cy="3589182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888555" y="5286785"/>
            <a:ext cx="5313672" cy="3589182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16005162" y="4793319"/>
            <a:ext cx="2283460" cy="5494020"/>
          </a:xfrm>
          <a:custGeom>
            <a:avLst/>
            <a:gdLst/>
            <a:ahLst/>
            <a:cxnLst/>
            <a:rect l="l" t="t" r="r" b="b"/>
            <a:pathLst>
              <a:path w="2283459" h="5494020">
                <a:moveTo>
                  <a:pt x="2282838" y="5493679"/>
                </a:moveTo>
                <a:lnTo>
                  <a:pt x="2233511" y="5493680"/>
                </a:lnTo>
                <a:lnTo>
                  <a:pt x="230855" y="4261242"/>
                </a:lnTo>
                <a:lnTo>
                  <a:pt x="191210" y="4234054"/>
                </a:lnTo>
                <a:lnTo>
                  <a:pt x="154704" y="4203317"/>
                </a:lnTo>
                <a:lnTo>
                  <a:pt x="121539" y="4169313"/>
                </a:lnTo>
                <a:lnTo>
                  <a:pt x="91915" y="4132319"/>
                </a:lnTo>
                <a:lnTo>
                  <a:pt x="66036" y="4092616"/>
                </a:lnTo>
                <a:lnTo>
                  <a:pt x="44103" y="4050482"/>
                </a:lnTo>
                <a:lnTo>
                  <a:pt x="26320" y="4006197"/>
                </a:lnTo>
                <a:lnTo>
                  <a:pt x="12887" y="3960040"/>
                </a:lnTo>
                <a:lnTo>
                  <a:pt x="4079" y="3912782"/>
                </a:lnTo>
                <a:lnTo>
                  <a:pt x="0" y="3865235"/>
                </a:lnTo>
                <a:lnTo>
                  <a:pt x="593" y="3817738"/>
                </a:lnTo>
                <a:lnTo>
                  <a:pt x="5804" y="3770633"/>
                </a:lnTo>
                <a:lnTo>
                  <a:pt x="15579" y="3724259"/>
                </a:lnTo>
                <a:lnTo>
                  <a:pt x="29864" y="3678957"/>
                </a:lnTo>
                <a:lnTo>
                  <a:pt x="48603" y="3635068"/>
                </a:lnTo>
                <a:lnTo>
                  <a:pt x="71742" y="3592932"/>
                </a:lnTo>
                <a:lnTo>
                  <a:pt x="2282838" y="0"/>
                </a:lnTo>
                <a:lnTo>
                  <a:pt x="2282838" y="5493679"/>
                </a:lnTo>
                <a:close/>
              </a:path>
            </a:pathLst>
          </a:custGeom>
          <a:solidFill>
            <a:srgbClr val="FFE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0"/>
            <a:ext cx="1672589" cy="4033520"/>
          </a:xfrm>
          <a:custGeom>
            <a:avLst/>
            <a:gdLst/>
            <a:ahLst/>
            <a:cxnLst/>
            <a:rect l="l" t="t" r="r" b="b"/>
            <a:pathLst>
              <a:path w="1672589" h="4033520">
                <a:moveTo>
                  <a:pt x="1600338" y="1432934"/>
                </a:moveTo>
                <a:lnTo>
                  <a:pt x="0" y="4033413"/>
                </a:lnTo>
                <a:lnTo>
                  <a:pt x="0" y="0"/>
                </a:lnTo>
                <a:lnTo>
                  <a:pt x="180183" y="0"/>
                </a:lnTo>
                <a:lnTo>
                  <a:pt x="1518259" y="823454"/>
                </a:lnTo>
                <a:lnTo>
                  <a:pt x="1550543" y="856554"/>
                </a:lnTo>
                <a:lnTo>
                  <a:pt x="1580166" y="893547"/>
                </a:lnTo>
                <a:lnTo>
                  <a:pt x="1606045" y="933250"/>
                </a:lnTo>
                <a:lnTo>
                  <a:pt x="1627977" y="975384"/>
                </a:lnTo>
                <a:lnTo>
                  <a:pt x="1645761" y="1019669"/>
                </a:lnTo>
                <a:lnTo>
                  <a:pt x="1659194" y="1065826"/>
                </a:lnTo>
                <a:lnTo>
                  <a:pt x="1668001" y="1113084"/>
                </a:lnTo>
                <a:lnTo>
                  <a:pt x="1672081" y="1160631"/>
                </a:lnTo>
                <a:lnTo>
                  <a:pt x="1671488" y="1208128"/>
                </a:lnTo>
                <a:lnTo>
                  <a:pt x="1666277" y="1255234"/>
                </a:lnTo>
                <a:lnTo>
                  <a:pt x="1656502" y="1301607"/>
                </a:lnTo>
                <a:lnTo>
                  <a:pt x="1642217" y="1346909"/>
                </a:lnTo>
                <a:lnTo>
                  <a:pt x="1623478" y="1390798"/>
                </a:lnTo>
                <a:lnTo>
                  <a:pt x="1600338" y="1432934"/>
                </a:lnTo>
                <a:close/>
              </a:path>
            </a:pathLst>
          </a:custGeom>
          <a:solidFill>
            <a:srgbClr val="FFE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057400" y="1780476"/>
            <a:ext cx="13947761" cy="26581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1400"/>
              </a:lnSpc>
              <a:spcBef>
                <a:spcPts val="95"/>
              </a:spcBef>
              <a:tabLst>
                <a:tab pos="4175760" algn="l"/>
                <a:tab pos="6685915" algn="l"/>
                <a:tab pos="8087995" algn="l"/>
                <a:tab pos="9677400" algn="l"/>
              </a:tabLst>
            </a:pPr>
            <a:r>
              <a:rPr sz="3100" b="1" spc="270" dirty="0">
                <a:solidFill>
                  <a:srgbClr val="002060"/>
                </a:solidFill>
                <a:latin typeface="Times New Roman"/>
                <a:cs typeface="Times New Roman"/>
              </a:rPr>
              <a:t>Гидроөнеркәсіпті</a:t>
            </a:r>
            <a:r>
              <a:rPr sz="3100" b="1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b="1" spc="245" dirty="0">
                <a:solidFill>
                  <a:srgbClr val="002060"/>
                </a:solidFill>
                <a:latin typeface="Times New Roman"/>
                <a:cs typeface="Times New Roman"/>
              </a:rPr>
              <a:t>аудандар:</a:t>
            </a:r>
            <a:r>
              <a:rPr sz="3100" b="1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275" dirty="0">
                <a:solidFill>
                  <a:srgbClr val="002060"/>
                </a:solidFill>
                <a:latin typeface="Times New Roman"/>
                <a:cs typeface="Times New Roman"/>
              </a:rPr>
              <a:t>Рона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240" dirty="0">
                <a:solidFill>
                  <a:srgbClr val="002060"/>
                </a:solidFill>
                <a:latin typeface="Times New Roman"/>
                <a:cs typeface="Times New Roman"/>
              </a:rPr>
              <a:t>өзені,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360" dirty="0">
                <a:solidFill>
                  <a:srgbClr val="002060"/>
                </a:solidFill>
                <a:latin typeface="Times New Roman"/>
                <a:cs typeface="Times New Roman"/>
              </a:rPr>
              <a:t>Кемано-</a:t>
            </a:r>
            <a:r>
              <a:rPr sz="3100" spc="265" dirty="0">
                <a:solidFill>
                  <a:srgbClr val="002060"/>
                </a:solidFill>
                <a:latin typeface="Times New Roman"/>
                <a:cs typeface="Times New Roman"/>
              </a:rPr>
              <a:t>Китимат, </a:t>
            </a:r>
            <a:r>
              <a:rPr sz="3100" spc="295" dirty="0">
                <a:solidFill>
                  <a:srgbClr val="002060"/>
                </a:solidFill>
                <a:latin typeface="Times New Roman"/>
                <a:cs typeface="Times New Roman"/>
              </a:rPr>
              <a:t>Дюранс</a:t>
            </a:r>
            <a:r>
              <a:rPr sz="3100" spc="24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100" spc="290" dirty="0">
                <a:solidFill>
                  <a:srgbClr val="002060"/>
                </a:solidFill>
                <a:latin typeface="Times New Roman"/>
                <a:cs typeface="Times New Roman"/>
              </a:rPr>
              <a:t>аңғары</a:t>
            </a:r>
            <a:endParaRPr sz="3100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L="12700" marR="5080">
              <a:lnSpc>
                <a:spcPct val="111400"/>
              </a:lnSpc>
              <a:spcBef>
                <a:spcPts val="5"/>
              </a:spcBef>
              <a:tabLst>
                <a:tab pos="3062605" algn="l"/>
                <a:tab pos="5407025" algn="l"/>
                <a:tab pos="6393815" algn="l"/>
                <a:tab pos="9008745" algn="l"/>
                <a:tab pos="12032615" algn="l"/>
              </a:tabLst>
            </a:pPr>
            <a:r>
              <a:rPr sz="3100" b="1" spc="285" dirty="0">
                <a:solidFill>
                  <a:srgbClr val="002060"/>
                </a:solidFill>
                <a:latin typeface="Times New Roman"/>
                <a:cs typeface="Times New Roman"/>
              </a:rPr>
              <a:t>Депрессивті</a:t>
            </a:r>
            <a:r>
              <a:rPr sz="3100" b="1" spc="254" dirty="0">
                <a:solidFill>
                  <a:srgbClr val="002060"/>
                </a:solidFill>
                <a:latin typeface="Times New Roman"/>
                <a:cs typeface="Times New Roman"/>
              </a:rPr>
              <a:t> аудандар:</a:t>
            </a:r>
            <a:r>
              <a:rPr sz="3100" b="1" spc="26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100" spc="260" dirty="0">
                <a:solidFill>
                  <a:srgbClr val="002060"/>
                </a:solidFill>
                <a:latin typeface="Times New Roman"/>
                <a:cs typeface="Times New Roman"/>
              </a:rPr>
              <a:t>Эльзас, </a:t>
            </a:r>
            <a:r>
              <a:rPr sz="3100" spc="275" dirty="0">
                <a:solidFill>
                  <a:srgbClr val="002060"/>
                </a:solidFill>
                <a:latin typeface="Times New Roman"/>
                <a:cs typeface="Times New Roman"/>
              </a:rPr>
              <a:t>Төменгі</a:t>
            </a:r>
            <a:r>
              <a:rPr sz="3100" spc="254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100" spc="290" dirty="0">
                <a:solidFill>
                  <a:srgbClr val="002060"/>
                </a:solidFill>
                <a:latin typeface="Times New Roman"/>
                <a:cs typeface="Times New Roman"/>
              </a:rPr>
              <a:t>Рона–Лангедок </a:t>
            </a:r>
            <a:r>
              <a:rPr sz="3100" b="1" spc="245" dirty="0">
                <a:solidFill>
                  <a:srgbClr val="002060"/>
                </a:solidFill>
                <a:latin typeface="Times New Roman"/>
                <a:cs typeface="Times New Roman"/>
              </a:rPr>
              <a:t>Өнеркәсіптік</a:t>
            </a:r>
            <a:r>
              <a:rPr sz="3100" b="1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b="1" spc="245" dirty="0">
                <a:solidFill>
                  <a:srgbClr val="002060"/>
                </a:solidFill>
                <a:latin typeface="Times New Roman"/>
                <a:cs typeface="Times New Roman"/>
              </a:rPr>
              <a:t>аудандар:</a:t>
            </a:r>
            <a:r>
              <a:rPr sz="3100" b="1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220" dirty="0">
                <a:solidFill>
                  <a:srgbClr val="002060"/>
                </a:solidFill>
                <a:latin typeface="Times New Roman"/>
                <a:cs typeface="Times New Roman"/>
              </a:rPr>
              <a:t>Рур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229" dirty="0">
                <a:solidFill>
                  <a:srgbClr val="002060"/>
                </a:solidFill>
                <a:latin typeface="Times New Roman"/>
                <a:cs typeface="Times New Roman"/>
              </a:rPr>
              <a:t>(Германия),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315" dirty="0">
                <a:solidFill>
                  <a:srgbClr val="002060"/>
                </a:solidFill>
                <a:latin typeface="Times New Roman"/>
                <a:cs typeface="Times New Roman"/>
              </a:rPr>
              <a:t>Норвегияның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315" dirty="0">
                <a:solidFill>
                  <a:srgbClr val="002060"/>
                </a:solidFill>
                <a:latin typeface="Times New Roman"/>
                <a:cs typeface="Times New Roman"/>
              </a:rPr>
              <a:t>солт.- </a:t>
            </a:r>
            <a:r>
              <a:rPr sz="3100" spc="290" dirty="0">
                <a:solidFill>
                  <a:srgbClr val="002060"/>
                </a:solidFill>
                <a:latin typeface="Times New Roman"/>
                <a:cs typeface="Times New Roman"/>
              </a:rPr>
              <a:t>шығыстық</a:t>
            </a:r>
            <a:r>
              <a:rPr sz="3100" spc="23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100" spc="335" dirty="0">
                <a:solidFill>
                  <a:srgbClr val="002060"/>
                </a:solidFill>
                <a:latin typeface="Times New Roman"/>
                <a:cs typeface="Times New Roman"/>
              </a:rPr>
              <a:t>провинциялары</a:t>
            </a:r>
            <a:endParaRPr sz="31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000894" y="0"/>
            <a:ext cx="7287259" cy="10287000"/>
            <a:chOff x="11000894" y="0"/>
            <a:chExt cx="7287259" cy="10287000"/>
          </a:xfrm>
        </p:grpSpPr>
        <p:sp>
          <p:nvSpPr>
            <p:cNvPr id="3" name="object 3"/>
            <p:cNvSpPr/>
            <p:nvPr/>
          </p:nvSpPr>
          <p:spPr>
            <a:xfrm>
              <a:off x="11000894" y="0"/>
              <a:ext cx="7287259" cy="10287000"/>
            </a:xfrm>
            <a:custGeom>
              <a:avLst/>
              <a:gdLst/>
              <a:ahLst/>
              <a:cxnLst/>
              <a:rect l="l" t="t" r="r" b="b"/>
              <a:pathLst>
                <a:path w="7287259" h="10287000">
                  <a:moveTo>
                    <a:pt x="7287106" y="10287000"/>
                  </a:moveTo>
                  <a:lnTo>
                    <a:pt x="61808" y="10287000"/>
                  </a:lnTo>
                  <a:lnTo>
                    <a:pt x="44103" y="10252989"/>
                  </a:lnTo>
                  <a:lnTo>
                    <a:pt x="26320" y="10208704"/>
                  </a:lnTo>
                  <a:lnTo>
                    <a:pt x="12887" y="10162547"/>
                  </a:lnTo>
                  <a:lnTo>
                    <a:pt x="4080" y="10115289"/>
                  </a:lnTo>
                  <a:lnTo>
                    <a:pt x="0" y="10067742"/>
                  </a:lnTo>
                  <a:lnTo>
                    <a:pt x="592" y="10020245"/>
                  </a:lnTo>
                  <a:lnTo>
                    <a:pt x="5804" y="9973140"/>
                  </a:lnTo>
                  <a:lnTo>
                    <a:pt x="15579" y="9926766"/>
                  </a:lnTo>
                  <a:lnTo>
                    <a:pt x="29864" y="9881464"/>
                  </a:lnTo>
                  <a:lnTo>
                    <a:pt x="48603" y="9837575"/>
                  </a:lnTo>
                  <a:lnTo>
                    <a:pt x="71742" y="9795438"/>
                  </a:lnTo>
                  <a:lnTo>
                    <a:pt x="6099870" y="0"/>
                  </a:lnTo>
                  <a:lnTo>
                    <a:pt x="7218446" y="0"/>
                  </a:lnTo>
                  <a:lnTo>
                    <a:pt x="7287106" y="42253"/>
                  </a:lnTo>
                  <a:lnTo>
                    <a:pt x="7287106" y="10287000"/>
                  </a:lnTo>
                  <a:close/>
                </a:path>
              </a:pathLst>
            </a:custGeom>
            <a:solidFill>
              <a:srgbClr val="FFE8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791706" y="1641857"/>
              <a:ext cx="5003165" cy="28575"/>
            </a:xfrm>
            <a:custGeom>
              <a:avLst/>
              <a:gdLst/>
              <a:ahLst/>
              <a:cxnLst/>
              <a:rect l="l" t="t" r="r" b="b"/>
              <a:pathLst>
                <a:path w="5003165" h="28575">
                  <a:moveTo>
                    <a:pt x="0" y="28421"/>
                  </a:moveTo>
                  <a:lnTo>
                    <a:pt x="5003037" y="0"/>
                  </a:lnTo>
                </a:path>
              </a:pathLst>
            </a:custGeom>
            <a:ln w="2857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795382" y="1670290"/>
              <a:ext cx="0" cy="6957059"/>
            </a:xfrm>
            <a:custGeom>
              <a:avLst/>
              <a:gdLst/>
              <a:ahLst/>
              <a:cxnLst/>
              <a:rect l="l" t="t" r="r" b="b"/>
              <a:pathLst>
                <a:path h="6957059">
                  <a:moveTo>
                    <a:pt x="0" y="0"/>
                  </a:moveTo>
                  <a:lnTo>
                    <a:pt x="0" y="6956786"/>
                  </a:lnTo>
                </a:path>
              </a:pathLst>
            </a:custGeom>
            <a:ln w="35994">
              <a:solidFill>
                <a:srgbClr val="8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6783625" y="1638971"/>
              <a:ext cx="0" cy="6988175"/>
            </a:xfrm>
            <a:custGeom>
              <a:avLst/>
              <a:gdLst/>
              <a:ahLst/>
              <a:cxnLst/>
              <a:rect l="l" t="t" r="r" b="b"/>
              <a:pathLst>
                <a:path h="6988175">
                  <a:moveTo>
                    <a:pt x="0" y="0"/>
                  </a:moveTo>
                  <a:lnTo>
                    <a:pt x="0" y="6988105"/>
                  </a:lnTo>
                </a:path>
              </a:pathLst>
            </a:custGeom>
            <a:ln w="35994">
              <a:solidFill>
                <a:srgbClr val="8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784287" y="8641363"/>
              <a:ext cx="5003165" cy="28575"/>
            </a:xfrm>
            <a:custGeom>
              <a:avLst/>
              <a:gdLst/>
              <a:ahLst/>
              <a:cxnLst/>
              <a:rect l="l" t="t" r="r" b="b"/>
              <a:pathLst>
                <a:path w="5003165" h="28575">
                  <a:moveTo>
                    <a:pt x="0" y="28421"/>
                  </a:moveTo>
                  <a:lnTo>
                    <a:pt x="5003037" y="0"/>
                  </a:lnTo>
                </a:path>
              </a:pathLst>
            </a:custGeom>
            <a:ln w="28574">
              <a:solidFill>
                <a:srgbClr val="8C2A2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0" y="2913148"/>
            <a:ext cx="5487035" cy="40640"/>
          </a:xfrm>
          <a:custGeom>
            <a:avLst/>
            <a:gdLst/>
            <a:ahLst/>
            <a:cxnLst/>
            <a:rect l="l" t="t" r="r" b="b"/>
            <a:pathLst>
              <a:path w="5487035" h="40639">
                <a:moveTo>
                  <a:pt x="5486709" y="40295"/>
                </a:moveTo>
                <a:lnTo>
                  <a:pt x="0" y="28575"/>
                </a:lnTo>
                <a:lnTo>
                  <a:pt x="0" y="0"/>
                </a:lnTo>
                <a:lnTo>
                  <a:pt x="5486770" y="11720"/>
                </a:lnTo>
                <a:lnTo>
                  <a:pt x="5486709" y="4029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375691" y="2053701"/>
            <a:ext cx="3854654" cy="2920224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375691" y="5325395"/>
            <a:ext cx="3854654" cy="2920224"/>
          </a:xfrm>
          <a:prstGeom prst="rect">
            <a:avLst/>
          </a:prstGeom>
        </p:spPr>
      </p:pic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1016000" y="1574020"/>
            <a:ext cx="8498840" cy="902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750" spc="270" dirty="0">
                <a:solidFill>
                  <a:srgbClr val="002060"/>
                </a:solidFill>
              </a:rPr>
              <a:t>1960</a:t>
            </a:r>
            <a:r>
              <a:rPr sz="5750" spc="-50" dirty="0">
                <a:solidFill>
                  <a:srgbClr val="002060"/>
                </a:solidFill>
              </a:rPr>
              <a:t> </a:t>
            </a:r>
            <a:r>
              <a:rPr sz="5750" spc="60" dirty="0">
                <a:solidFill>
                  <a:srgbClr val="002060"/>
                </a:solidFill>
              </a:rPr>
              <a:t>Ж.</a:t>
            </a:r>
            <a:r>
              <a:rPr sz="5750" spc="-45" dirty="0">
                <a:solidFill>
                  <a:srgbClr val="002060"/>
                </a:solidFill>
              </a:rPr>
              <a:t> </a:t>
            </a:r>
            <a:r>
              <a:rPr sz="5750" spc="-10" dirty="0">
                <a:solidFill>
                  <a:srgbClr val="002060"/>
                </a:solidFill>
              </a:rPr>
              <a:t>КЕЙІНГІ</a:t>
            </a:r>
            <a:r>
              <a:rPr sz="5750" spc="-50" dirty="0">
                <a:solidFill>
                  <a:srgbClr val="002060"/>
                </a:solidFill>
              </a:rPr>
              <a:t> </a:t>
            </a:r>
            <a:r>
              <a:rPr sz="5750" spc="-20" dirty="0">
                <a:solidFill>
                  <a:srgbClr val="002060"/>
                </a:solidFill>
              </a:rPr>
              <a:t>ДАМУ</a:t>
            </a:r>
            <a:endParaRPr sz="5750" dirty="0">
              <a:solidFill>
                <a:srgbClr val="002060"/>
              </a:solidFill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55037" y="3446273"/>
            <a:ext cx="9988550" cy="5264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50838" algn="just">
              <a:lnSpc>
                <a:spcPct val="110000"/>
              </a:lnSpc>
              <a:spcBef>
                <a:spcPts val="100"/>
              </a:spcBef>
            </a:pPr>
            <a:r>
              <a:rPr sz="2400" spc="120" dirty="0">
                <a:solidFill>
                  <a:srgbClr val="002060"/>
                </a:solidFill>
                <a:latin typeface="Times New Roman"/>
                <a:cs typeface="Times New Roman"/>
              </a:rPr>
              <a:t>1960</a:t>
            </a:r>
            <a:r>
              <a:rPr sz="2400" spc="45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210" dirty="0">
                <a:solidFill>
                  <a:srgbClr val="002060"/>
                </a:solidFill>
                <a:latin typeface="Times New Roman"/>
                <a:cs typeface="Times New Roman"/>
              </a:rPr>
              <a:t>жылы</a:t>
            </a:r>
            <a:r>
              <a:rPr sz="2400" spc="45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225" dirty="0">
                <a:solidFill>
                  <a:srgbClr val="002060"/>
                </a:solidFill>
                <a:latin typeface="Times New Roman"/>
                <a:cs typeface="Times New Roman"/>
              </a:rPr>
              <a:t>аймақтық</a:t>
            </a:r>
            <a:r>
              <a:rPr sz="2400" spc="45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215" dirty="0">
                <a:solidFill>
                  <a:srgbClr val="002060"/>
                </a:solidFill>
                <a:latin typeface="Times New Roman"/>
                <a:cs typeface="Times New Roman"/>
              </a:rPr>
              <a:t>саясат</a:t>
            </a:r>
            <a:r>
              <a:rPr sz="2400" spc="459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240" dirty="0">
                <a:solidFill>
                  <a:srgbClr val="002060"/>
                </a:solidFill>
                <a:latin typeface="Times New Roman"/>
                <a:cs typeface="Times New Roman"/>
              </a:rPr>
              <a:t>және</a:t>
            </a:r>
            <a:r>
              <a:rPr sz="2400" spc="45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225" dirty="0">
                <a:solidFill>
                  <a:srgbClr val="002060"/>
                </a:solidFill>
                <a:latin typeface="Times New Roman"/>
                <a:cs typeface="Times New Roman"/>
              </a:rPr>
              <a:t>аймақтық</a:t>
            </a:r>
            <a:r>
              <a:rPr sz="2400" spc="45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220" dirty="0">
                <a:solidFill>
                  <a:srgbClr val="002060"/>
                </a:solidFill>
                <a:latin typeface="Times New Roman"/>
                <a:cs typeface="Times New Roman"/>
              </a:rPr>
              <a:t>жоспарлау</a:t>
            </a:r>
            <a:r>
              <a:rPr sz="2400" spc="45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140" dirty="0">
                <a:solidFill>
                  <a:srgbClr val="002060"/>
                </a:solidFill>
                <a:latin typeface="Times New Roman"/>
                <a:cs typeface="Times New Roman"/>
              </a:rPr>
              <a:t>ісінің </a:t>
            </a:r>
            <a:r>
              <a:rPr sz="2400" spc="225" dirty="0">
                <a:solidFill>
                  <a:srgbClr val="002060"/>
                </a:solidFill>
                <a:latin typeface="Times New Roman"/>
                <a:cs typeface="Times New Roman"/>
              </a:rPr>
              <a:t>дамуымен</a:t>
            </a:r>
            <a:r>
              <a:rPr sz="2400" spc="36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215" dirty="0">
                <a:solidFill>
                  <a:srgbClr val="002060"/>
                </a:solidFill>
                <a:latin typeface="Times New Roman"/>
                <a:cs typeface="Times New Roman"/>
              </a:rPr>
              <a:t>байланысты</a:t>
            </a:r>
            <a:r>
              <a:rPr sz="2400" spc="36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210" dirty="0">
                <a:solidFill>
                  <a:srgbClr val="002060"/>
                </a:solidFill>
                <a:latin typeface="Times New Roman"/>
                <a:cs typeface="Times New Roman"/>
              </a:rPr>
              <a:t>көптеген</a:t>
            </a:r>
            <a:r>
              <a:rPr sz="2400" spc="36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250" dirty="0">
                <a:solidFill>
                  <a:srgbClr val="002060"/>
                </a:solidFill>
                <a:latin typeface="Times New Roman"/>
                <a:cs typeface="Times New Roman"/>
              </a:rPr>
              <a:t>елдерде</a:t>
            </a:r>
            <a:r>
              <a:rPr sz="2400" spc="36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210" dirty="0">
                <a:solidFill>
                  <a:srgbClr val="002060"/>
                </a:solidFill>
                <a:latin typeface="Times New Roman"/>
                <a:cs typeface="Times New Roman"/>
              </a:rPr>
              <a:t>осы</a:t>
            </a:r>
            <a:r>
              <a:rPr sz="2400" spc="36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195" dirty="0">
                <a:solidFill>
                  <a:srgbClr val="002060"/>
                </a:solidFill>
                <a:latin typeface="Times New Roman"/>
                <a:cs typeface="Times New Roman"/>
              </a:rPr>
              <a:t>жұмыс</a:t>
            </a:r>
            <a:r>
              <a:rPr sz="2400" spc="36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215" dirty="0">
                <a:solidFill>
                  <a:srgbClr val="002060"/>
                </a:solidFill>
                <a:latin typeface="Times New Roman"/>
                <a:cs typeface="Times New Roman"/>
              </a:rPr>
              <a:t>қарқынды </a:t>
            </a:r>
            <a:r>
              <a:rPr sz="2400" spc="195" dirty="0">
                <a:solidFill>
                  <a:srgbClr val="002060"/>
                </a:solidFill>
                <a:latin typeface="Times New Roman"/>
                <a:cs typeface="Times New Roman"/>
              </a:rPr>
              <a:t>түрде</a:t>
            </a:r>
            <a:r>
              <a:rPr sz="2400" spc="34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35" dirty="0">
                <a:solidFill>
                  <a:srgbClr val="002060"/>
                </a:solidFill>
                <a:latin typeface="Times New Roman"/>
                <a:cs typeface="Times New Roman"/>
              </a:rPr>
              <a:t>дами</a:t>
            </a:r>
            <a:r>
              <a:rPr sz="2400" spc="35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15" dirty="0">
                <a:solidFill>
                  <a:srgbClr val="002060"/>
                </a:solidFill>
                <a:latin typeface="Times New Roman"/>
                <a:cs typeface="Times New Roman"/>
              </a:rPr>
              <a:t>отырып</a:t>
            </a:r>
            <a:r>
              <a:rPr sz="2400" spc="35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10" dirty="0">
                <a:solidFill>
                  <a:srgbClr val="002060"/>
                </a:solidFill>
                <a:latin typeface="Times New Roman"/>
                <a:cs typeface="Times New Roman"/>
              </a:rPr>
              <a:t>осы</a:t>
            </a:r>
            <a:r>
              <a:rPr sz="2400" spc="35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29" dirty="0">
                <a:solidFill>
                  <a:srgbClr val="002060"/>
                </a:solidFill>
                <a:latin typeface="Times New Roman"/>
                <a:cs typeface="Times New Roman"/>
              </a:rPr>
              <a:t>елдердің</a:t>
            </a:r>
            <a:r>
              <a:rPr sz="2400" spc="35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180" dirty="0">
                <a:solidFill>
                  <a:srgbClr val="002060"/>
                </a:solidFill>
                <a:latin typeface="Times New Roman"/>
                <a:cs typeface="Times New Roman"/>
              </a:rPr>
              <a:t>ұлттық</a:t>
            </a:r>
            <a:r>
              <a:rPr sz="2400" spc="35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04" dirty="0">
                <a:solidFill>
                  <a:srgbClr val="002060"/>
                </a:solidFill>
                <a:latin typeface="Times New Roman"/>
                <a:cs typeface="Times New Roman"/>
              </a:rPr>
              <a:t>аумағының</a:t>
            </a:r>
            <a:r>
              <a:rPr sz="2400" spc="35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04" dirty="0">
                <a:solidFill>
                  <a:srgbClr val="002060"/>
                </a:solidFill>
                <a:latin typeface="Times New Roman"/>
                <a:cs typeface="Times New Roman"/>
              </a:rPr>
              <a:t>басым</a:t>
            </a:r>
            <a:r>
              <a:rPr sz="2400" spc="35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155" dirty="0">
                <a:solidFill>
                  <a:srgbClr val="002060"/>
                </a:solidFill>
                <a:latin typeface="Times New Roman"/>
                <a:cs typeface="Times New Roman"/>
              </a:rPr>
              <a:t>бөлігіне </a:t>
            </a:r>
            <a:r>
              <a:rPr sz="2400" spc="200" dirty="0">
                <a:solidFill>
                  <a:srgbClr val="002060"/>
                </a:solidFill>
                <a:latin typeface="Times New Roman"/>
                <a:cs typeface="Times New Roman"/>
              </a:rPr>
              <a:t>таралады.</a:t>
            </a:r>
            <a:r>
              <a:rPr sz="2400" spc="46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140" dirty="0">
                <a:solidFill>
                  <a:srgbClr val="002060"/>
                </a:solidFill>
                <a:latin typeface="Times New Roman"/>
                <a:cs typeface="Times New Roman"/>
              </a:rPr>
              <a:t>Енді</a:t>
            </a:r>
            <a:r>
              <a:rPr sz="2400" spc="46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210" dirty="0">
                <a:solidFill>
                  <a:srgbClr val="002060"/>
                </a:solidFill>
                <a:latin typeface="Times New Roman"/>
                <a:cs typeface="Times New Roman"/>
              </a:rPr>
              <a:t>осы</a:t>
            </a:r>
            <a:r>
              <a:rPr sz="2400" spc="46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220" dirty="0">
                <a:solidFill>
                  <a:srgbClr val="002060"/>
                </a:solidFill>
                <a:latin typeface="Times New Roman"/>
                <a:cs typeface="Times New Roman"/>
              </a:rPr>
              <a:t>жоспарлау</a:t>
            </a:r>
            <a:r>
              <a:rPr sz="2400" spc="46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140" dirty="0">
                <a:solidFill>
                  <a:srgbClr val="002060"/>
                </a:solidFill>
                <a:latin typeface="Times New Roman"/>
                <a:cs typeface="Times New Roman"/>
              </a:rPr>
              <a:t>ісін</a:t>
            </a:r>
            <a:r>
              <a:rPr sz="2400" spc="470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155" dirty="0">
                <a:solidFill>
                  <a:srgbClr val="002060"/>
                </a:solidFill>
                <a:latin typeface="Times New Roman"/>
                <a:cs typeface="Times New Roman"/>
              </a:rPr>
              <a:t>жүргізуге</a:t>
            </a:r>
            <a:r>
              <a:rPr sz="2400" spc="46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195" dirty="0">
                <a:solidFill>
                  <a:srgbClr val="002060"/>
                </a:solidFill>
                <a:latin typeface="Times New Roman"/>
                <a:cs typeface="Times New Roman"/>
              </a:rPr>
              <a:t>жауапты</a:t>
            </a:r>
            <a:r>
              <a:rPr sz="2400" spc="46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170" dirty="0">
                <a:solidFill>
                  <a:srgbClr val="002060"/>
                </a:solidFill>
                <a:latin typeface="Times New Roman"/>
                <a:cs typeface="Times New Roman"/>
              </a:rPr>
              <a:t>ұлттық </a:t>
            </a:r>
            <a:r>
              <a:rPr sz="2400" spc="220" dirty="0">
                <a:solidFill>
                  <a:srgbClr val="002060"/>
                </a:solidFill>
                <a:latin typeface="Times New Roman"/>
                <a:cs typeface="Times New Roman"/>
              </a:rPr>
              <a:t>органдар</a:t>
            </a:r>
            <a:r>
              <a:rPr sz="2400" spc="41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180" dirty="0">
                <a:solidFill>
                  <a:srgbClr val="002060"/>
                </a:solidFill>
                <a:latin typeface="Times New Roman"/>
                <a:cs typeface="Times New Roman"/>
              </a:rPr>
              <a:t>жүйесі</a:t>
            </a:r>
            <a:r>
              <a:rPr sz="2400" spc="42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04" dirty="0">
                <a:solidFill>
                  <a:srgbClr val="002060"/>
                </a:solidFill>
                <a:latin typeface="Times New Roman"/>
                <a:cs typeface="Times New Roman"/>
              </a:rPr>
              <a:t>құрылып</a:t>
            </a:r>
            <a:r>
              <a:rPr sz="2400" spc="42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29" dirty="0">
                <a:solidFill>
                  <a:srgbClr val="002060"/>
                </a:solidFill>
                <a:latin typeface="Times New Roman"/>
                <a:cs typeface="Times New Roman"/>
              </a:rPr>
              <a:t>аймақтарды</a:t>
            </a:r>
            <a:r>
              <a:rPr sz="2400" spc="41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15" dirty="0">
                <a:solidFill>
                  <a:srgbClr val="002060"/>
                </a:solidFill>
                <a:latin typeface="Times New Roman"/>
                <a:cs typeface="Times New Roman"/>
              </a:rPr>
              <a:t>мемлекеттік</a:t>
            </a:r>
            <a:r>
              <a:rPr sz="2400" spc="42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20" dirty="0">
                <a:solidFill>
                  <a:srgbClr val="002060"/>
                </a:solidFill>
                <a:latin typeface="Times New Roman"/>
                <a:cs typeface="Times New Roman"/>
              </a:rPr>
              <a:t>жоспарлау</a:t>
            </a:r>
            <a:r>
              <a:rPr sz="2400" spc="42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155" dirty="0">
                <a:solidFill>
                  <a:srgbClr val="002060"/>
                </a:solidFill>
                <a:latin typeface="Times New Roman"/>
                <a:cs typeface="Times New Roman"/>
              </a:rPr>
              <a:t>ісіне </a:t>
            </a:r>
            <a:r>
              <a:rPr sz="2400" spc="190" dirty="0">
                <a:solidFill>
                  <a:srgbClr val="002060"/>
                </a:solidFill>
                <a:latin typeface="Times New Roman"/>
                <a:cs typeface="Times New Roman"/>
              </a:rPr>
              <a:t>үлкен</a:t>
            </a:r>
            <a:r>
              <a:rPr sz="2400" spc="17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45" dirty="0">
                <a:solidFill>
                  <a:srgbClr val="002060"/>
                </a:solidFill>
                <a:latin typeface="Times New Roman"/>
                <a:cs typeface="Times New Roman"/>
              </a:rPr>
              <a:t>мән</a:t>
            </a:r>
            <a:r>
              <a:rPr sz="2400" spc="17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00" dirty="0">
                <a:solidFill>
                  <a:srgbClr val="002060"/>
                </a:solidFill>
                <a:latin typeface="Times New Roman"/>
                <a:cs typeface="Times New Roman"/>
              </a:rPr>
              <a:t>беріле</a:t>
            </a:r>
            <a:r>
              <a:rPr sz="2400" spc="17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180" dirty="0">
                <a:solidFill>
                  <a:srgbClr val="002060"/>
                </a:solidFill>
                <a:latin typeface="Times New Roman"/>
                <a:cs typeface="Times New Roman"/>
              </a:rPr>
              <a:t>бастайды.</a:t>
            </a:r>
            <a:endParaRPr sz="2400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L="12700" marR="5080" indent="350838" algn="just">
              <a:lnSpc>
                <a:spcPct val="110000"/>
              </a:lnSpc>
            </a:pPr>
            <a:r>
              <a:rPr sz="2400" spc="200" dirty="0">
                <a:solidFill>
                  <a:srgbClr val="002060"/>
                </a:solidFill>
                <a:latin typeface="Times New Roman"/>
                <a:cs typeface="Times New Roman"/>
              </a:rPr>
              <a:t>Осы</a:t>
            </a:r>
            <a:r>
              <a:rPr sz="2400" spc="45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00" dirty="0">
                <a:solidFill>
                  <a:srgbClr val="002060"/>
                </a:solidFill>
                <a:latin typeface="Times New Roman"/>
                <a:cs typeface="Times New Roman"/>
              </a:rPr>
              <a:t>кезендегі</a:t>
            </a:r>
            <a:r>
              <a:rPr sz="2400" spc="459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15" dirty="0">
                <a:solidFill>
                  <a:srgbClr val="002060"/>
                </a:solidFill>
                <a:latin typeface="Times New Roman"/>
                <a:cs typeface="Times New Roman"/>
              </a:rPr>
              <a:t>дамудың</a:t>
            </a:r>
            <a:r>
              <a:rPr sz="2400" spc="459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20" dirty="0">
                <a:solidFill>
                  <a:srgbClr val="002060"/>
                </a:solidFill>
                <a:latin typeface="Times New Roman"/>
                <a:cs typeface="Times New Roman"/>
              </a:rPr>
              <a:t>жаңа</a:t>
            </a:r>
            <a:r>
              <a:rPr sz="2400" spc="459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15" dirty="0">
                <a:solidFill>
                  <a:srgbClr val="002060"/>
                </a:solidFill>
                <a:latin typeface="Times New Roman"/>
                <a:cs typeface="Times New Roman"/>
              </a:rPr>
              <a:t>сатысына</a:t>
            </a:r>
            <a:r>
              <a:rPr sz="2400" spc="459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45" dirty="0">
                <a:solidFill>
                  <a:srgbClr val="002060"/>
                </a:solidFill>
                <a:latin typeface="Times New Roman"/>
                <a:cs typeface="Times New Roman"/>
              </a:rPr>
              <a:t>ене</a:t>
            </a:r>
            <a:r>
              <a:rPr sz="2400" spc="459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00" dirty="0">
                <a:solidFill>
                  <a:srgbClr val="002060"/>
                </a:solidFill>
                <a:latin typeface="Times New Roman"/>
                <a:cs typeface="Times New Roman"/>
              </a:rPr>
              <a:t>алған</a:t>
            </a:r>
            <a:r>
              <a:rPr sz="2400" spc="459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29" dirty="0">
                <a:solidFill>
                  <a:srgbClr val="002060"/>
                </a:solidFill>
                <a:latin typeface="Times New Roman"/>
                <a:cs typeface="Times New Roman"/>
              </a:rPr>
              <a:t>елдердің</a:t>
            </a:r>
            <a:r>
              <a:rPr sz="2400" spc="459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15" dirty="0">
                <a:solidFill>
                  <a:srgbClr val="002060"/>
                </a:solidFill>
                <a:latin typeface="Times New Roman"/>
                <a:cs typeface="Times New Roman"/>
              </a:rPr>
              <a:t>жарқын </a:t>
            </a:r>
            <a:r>
              <a:rPr sz="2400" spc="145" dirty="0">
                <a:solidFill>
                  <a:srgbClr val="002060"/>
                </a:solidFill>
                <a:latin typeface="Times New Roman"/>
                <a:cs typeface="Times New Roman"/>
              </a:rPr>
              <a:t>өкілі</a:t>
            </a:r>
            <a:r>
              <a:rPr sz="2400" spc="370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215" dirty="0">
                <a:solidFill>
                  <a:srgbClr val="002060"/>
                </a:solidFill>
                <a:latin typeface="Times New Roman"/>
                <a:cs typeface="Times New Roman"/>
              </a:rPr>
              <a:t>ретінде</a:t>
            </a:r>
            <a:r>
              <a:rPr sz="2400" spc="370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220" dirty="0">
                <a:solidFill>
                  <a:srgbClr val="002060"/>
                </a:solidFill>
                <a:latin typeface="Times New Roman"/>
                <a:cs typeface="Times New Roman"/>
              </a:rPr>
              <a:t>Францияны</a:t>
            </a:r>
            <a:r>
              <a:rPr sz="2400" spc="370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170" dirty="0">
                <a:solidFill>
                  <a:srgbClr val="002060"/>
                </a:solidFill>
                <a:latin typeface="Times New Roman"/>
                <a:cs typeface="Times New Roman"/>
              </a:rPr>
              <a:t>атауға</a:t>
            </a:r>
            <a:r>
              <a:rPr sz="2400" spc="37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180" dirty="0">
                <a:solidFill>
                  <a:srgbClr val="002060"/>
                </a:solidFill>
                <a:latin typeface="Times New Roman"/>
                <a:cs typeface="Times New Roman"/>
              </a:rPr>
              <a:t>болады.</a:t>
            </a:r>
            <a:r>
              <a:rPr sz="2400" spc="370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200" dirty="0">
                <a:solidFill>
                  <a:srgbClr val="002060"/>
                </a:solidFill>
                <a:latin typeface="Times New Roman"/>
                <a:cs typeface="Times New Roman"/>
              </a:rPr>
              <a:t>Осы</a:t>
            </a:r>
            <a:r>
              <a:rPr sz="2400" spc="370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190" dirty="0">
                <a:solidFill>
                  <a:srgbClr val="002060"/>
                </a:solidFill>
                <a:latin typeface="Times New Roman"/>
                <a:cs typeface="Times New Roman"/>
              </a:rPr>
              <a:t>уақытта</a:t>
            </a:r>
            <a:r>
              <a:rPr sz="2400" spc="37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215" dirty="0">
                <a:solidFill>
                  <a:srgbClr val="002060"/>
                </a:solidFill>
                <a:latin typeface="Times New Roman"/>
                <a:cs typeface="Times New Roman"/>
              </a:rPr>
              <a:t>француз жобалаушыларында</a:t>
            </a:r>
            <a:r>
              <a:rPr sz="2400" spc="390" dirty="0">
                <a:solidFill>
                  <a:srgbClr val="002060"/>
                </a:solidFill>
                <a:latin typeface="Times New Roman"/>
                <a:cs typeface="Times New Roman"/>
              </a:rPr>
              <a:t>   </a:t>
            </a:r>
            <a:r>
              <a:rPr sz="2400" spc="190" dirty="0">
                <a:solidFill>
                  <a:srgbClr val="002060"/>
                </a:solidFill>
                <a:latin typeface="Times New Roman"/>
                <a:cs typeface="Times New Roman"/>
              </a:rPr>
              <a:t>елді</a:t>
            </a:r>
            <a:r>
              <a:rPr sz="2400" spc="395" dirty="0">
                <a:solidFill>
                  <a:srgbClr val="002060"/>
                </a:solidFill>
                <a:latin typeface="Times New Roman"/>
                <a:cs typeface="Times New Roman"/>
              </a:rPr>
              <a:t>   </a:t>
            </a:r>
            <a:r>
              <a:rPr sz="2400" spc="204" dirty="0">
                <a:solidFill>
                  <a:srgbClr val="002060"/>
                </a:solidFill>
                <a:latin typeface="Times New Roman"/>
                <a:cs typeface="Times New Roman"/>
              </a:rPr>
              <a:t>аудандық</a:t>
            </a:r>
            <a:r>
              <a:rPr sz="2400" spc="390" dirty="0">
                <a:solidFill>
                  <a:srgbClr val="002060"/>
                </a:solidFill>
                <a:latin typeface="Times New Roman"/>
                <a:cs typeface="Times New Roman"/>
              </a:rPr>
              <a:t>   </a:t>
            </a:r>
            <a:r>
              <a:rPr sz="2400" spc="220" dirty="0">
                <a:solidFill>
                  <a:srgbClr val="002060"/>
                </a:solidFill>
                <a:latin typeface="Times New Roman"/>
                <a:cs typeface="Times New Roman"/>
              </a:rPr>
              <a:t>жоспарлау</a:t>
            </a:r>
            <a:r>
              <a:rPr sz="2400" spc="395" dirty="0">
                <a:solidFill>
                  <a:srgbClr val="002060"/>
                </a:solidFill>
                <a:latin typeface="Times New Roman"/>
                <a:cs typeface="Times New Roman"/>
              </a:rPr>
              <a:t>   </a:t>
            </a:r>
            <a:r>
              <a:rPr sz="2400" spc="210" dirty="0">
                <a:solidFill>
                  <a:srgbClr val="002060"/>
                </a:solidFill>
                <a:latin typeface="Times New Roman"/>
                <a:cs typeface="Times New Roman"/>
              </a:rPr>
              <a:t>проблемалары, </a:t>
            </a:r>
            <a:r>
              <a:rPr sz="2400" spc="204" dirty="0">
                <a:solidFill>
                  <a:srgbClr val="002060"/>
                </a:solidFill>
                <a:latin typeface="Times New Roman"/>
                <a:cs typeface="Times New Roman"/>
              </a:rPr>
              <a:t>әсіресе,</a:t>
            </a:r>
            <a:r>
              <a:rPr sz="2400" spc="53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195" dirty="0">
                <a:solidFill>
                  <a:srgbClr val="002060"/>
                </a:solidFill>
                <a:latin typeface="Times New Roman"/>
                <a:cs typeface="Times New Roman"/>
              </a:rPr>
              <a:t>Парижді</a:t>
            </a:r>
            <a:r>
              <a:rPr sz="2400" spc="53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195" dirty="0">
                <a:solidFill>
                  <a:srgbClr val="002060"/>
                </a:solidFill>
                <a:latin typeface="Times New Roman"/>
                <a:cs typeface="Times New Roman"/>
              </a:rPr>
              <a:t>дамыту</a:t>
            </a:r>
            <a:r>
              <a:rPr sz="2400" spc="53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35" dirty="0">
                <a:solidFill>
                  <a:srgbClr val="002060"/>
                </a:solidFill>
                <a:latin typeface="Times New Roman"/>
                <a:cs typeface="Times New Roman"/>
              </a:rPr>
              <a:t>проблемалары</a:t>
            </a:r>
            <a:r>
              <a:rPr sz="2400" spc="53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120" dirty="0">
                <a:solidFill>
                  <a:srgbClr val="002060"/>
                </a:solidFill>
                <a:latin typeface="Times New Roman"/>
                <a:cs typeface="Times New Roman"/>
              </a:rPr>
              <a:t>бүкіл</a:t>
            </a:r>
            <a:r>
              <a:rPr sz="2400" spc="53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235" dirty="0">
                <a:solidFill>
                  <a:srgbClr val="002060"/>
                </a:solidFill>
                <a:latin typeface="Times New Roman"/>
                <a:cs typeface="Times New Roman"/>
              </a:rPr>
              <a:t>ел</a:t>
            </a:r>
            <a:r>
              <a:rPr sz="2400" spc="53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195" dirty="0">
                <a:solidFill>
                  <a:srgbClr val="002060"/>
                </a:solidFill>
                <a:latin typeface="Times New Roman"/>
                <a:cs typeface="Times New Roman"/>
              </a:rPr>
              <a:t>аумағын</a:t>
            </a:r>
            <a:r>
              <a:rPr sz="2400" spc="53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175" dirty="0">
                <a:solidFill>
                  <a:srgbClr val="002060"/>
                </a:solidFill>
                <a:latin typeface="Times New Roman"/>
                <a:cs typeface="Times New Roman"/>
              </a:rPr>
              <a:t>бірыңғай </a:t>
            </a:r>
            <a:r>
              <a:rPr sz="2400" spc="235" dirty="0">
                <a:solidFill>
                  <a:srgbClr val="002060"/>
                </a:solidFill>
                <a:latin typeface="Times New Roman"/>
                <a:cs typeface="Times New Roman"/>
              </a:rPr>
              <a:t>жоспарлай</a:t>
            </a:r>
            <a:r>
              <a:rPr sz="2400" spc="14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204" dirty="0">
                <a:solidFill>
                  <a:srgbClr val="002060"/>
                </a:solidFill>
                <a:latin typeface="Times New Roman"/>
                <a:cs typeface="Times New Roman"/>
              </a:rPr>
              <a:t>алғанда</a:t>
            </a:r>
            <a:r>
              <a:rPr sz="2400" spc="150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185" dirty="0">
                <a:solidFill>
                  <a:srgbClr val="002060"/>
                </a:solidFill>
                <a:latin typeface="Times New Roman"/>
                <a:cs typeface="Times New Roman"/>
              </a:rPr>
              <a:t>ғана</a:t>
            </a:r>
            <a:r>
              <a:rPr sz="2400" spc="150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180" dirty="0">
                <a:solidFill>
                  <a:srgbClr val="002060"/>
                </a:solidFill>
                <a:latin typeface="Times New Roman"/>
                <a:cs typeface="Times New Roman"/>
              </a:rPr>
              <a:t>жүзеге</a:t>
            </a:r>
            <a:r>
              <a:rPr sz="2400" spc="14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215" dirty="0">
                <a:solidFill>
                  <a:srgbClr val="002060"/>
                </a:solidFill>
                <a:latin typeface="Times New Roman"/>
                <a:cs typeface="Times New Roman"/>
              </a:rPr>
              <a:t>асатынын</a:t>
            </a:r>
            <a:r>
              <a:rPr sz="2400" spc="150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229" dirty="0">
                <a:solidFill>
                  <a:srgbClr val="002060"/>
                </a:solidFill>
                <a:latin typeface="Times New Roman"/>
                <a:cs typeface="Times New Roman"/>
              </a:rPr>
              <a:t>мойындайтын</a:t>
            </a:r>
            <a:r>
              <a:rPr sz="2400" spc="150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2400" spc="204" dirty="0">
                <a:solidFill>
                  <a:srgbClr val="002060"/>
                </a:solidFill>
                <a:latin typeface="Times New Roman"/>
                <a:cs typeface="Times New Roman"/>
              </a:rPr>
              <a:t>көзқарас </a:t>
            </a:r>
            <a:r>
              <a:rPr sz="2400" spc="185" dirty="0">
                <a:solidFill>
                  <a:srgbClr val="002060"/>
                </a:solidFill>
                <a:latin typeface="Times New Roman"/>
                <a:cs typeface="Times New Roman"/>
              </a:rPr>
              <a:t>туындады.</a:t>
            </a:r>
            <a:r>
              <a:rPr sz="2400" spc="31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endParaRPr sz="24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2044" y="214992"/>
            <a:ext cx="13297647" cy="2176265"/>
          </a:xfrm>
          <a:prstGeom prst="rect">
            <a:avLst/>
          </a:prstGeom>
        </p:spPr>
        <p:txBody>
          <a:bodyPr vert="horz" wrap="square" lIns="0" tIns="910618" rIns="0" bIns="0" rtlCol="0">
            <a:spAutoFit/>
          </a:bodyPr>
          <a:lstStyle/>
          <a:p>
            <a:pPr marL="4425315" marR="5080" indent="567055">
              <a:lnSpc>
                <a:spcPts val="4940"/>
              </a:lnSpc>
              <a:spcBef>
                <a:spcPts val="1125"/>
              </a:spcBef>
            </a:pPr>
            <a:r>
              <a:rPr sz="4950" spc="-10" dirty="0">
                <a:solidFill>
                  <a:srgbClr val="002060"/>
                </a:solidFill>
              </a:rPr>
              <a:t>ҰЛЫБРИТАНИЯДАҒЫ </a:t>
            </a:r>
            <a:r>
              <a:rPr sz="4950" dirty="0">
                <a:solidFill>
                  <a:srgbClr val="002060"/>
                </a:solidFill>
              </a:rPr>
              <a:t>АУДАНДЫҚ</a:t>
            </a:r>
            <a:r>
              <a:rPr sz="4950" spc="-200" dirty="0">
                <a:solidFill>
                  <a:srgbClr val="002060"/>
                </a:solidFill>
              </a:rPr>
              <a:t> </a:t>
            </a:r>
            <a:r>
              <a:rPr sz="4950" spc="-25" dirty="0">
                <a:solidFill>
                  <a:srgbClr val="002060"/>
                </a:solidFill>
              </a:rPr>
              <a:t>ЖОСПАРЛАУ</a:t>
            </a:r>
            <a:endParaRPr sz="4950" dirty="0">
              <a:solidFill>
                <a:srgbClr val="002060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356520"/>
            <a:ext cx="3075305" cy="672465"/>
          </a:xfrm>
          <a:custGeom>
            <a:avLst/>
            <a:gdLst/>
            <a:ahLst/>
            <a:cxnLst/>
            <a:rect l="l" t="t" r="r" b="b"/>
            <a:pathLst>
              <a:path w="3075305" h="672465">
                <a:moveTo>
                  <a:pt x="2740041" y="672180"/>
                </a:moveTo>
                <a:lnTo>
                  <a:pt x="0" y="672180"/>
                </a:lnTo>
                <a:lnTo>
                  <a:pt x="0" y="0"/>
                </a:lnTo>
                <a:lnTo>
                  <a:pt x="2740041" y="0"/>
                </a:lnTo>
                <a:lnTo>
                  <a:pt x="2792935" y="4186"/>
                </a:lnTo>
                <a:lnTo>
                  <a:pt x="2844050" y="16497"/>
                </a:lnTo>
                <a:lnTo>
                  <a:pt x="2892483" y="36559"/>
                </a:lnTo>
                <a:lnTo>
                  <a:pt x="2937332" y="63997"/>
                </a:lnTo>
                <a:lnTo>
                  <a:pt x="2977694" y="98438"/>
                </a:lnTo>
                <a:lnTo>
                  <a:pt x="3012134" y="138800"/>
                </a:lnTo>
                <a:lnTo>
                  <a:pt x="3039572" y="183649"/>
                </a:lnTo>
                <a:lnTo>
                  <a:pt x="3059634" y="232082"/>
                </a:lnTo>
                <a:lnTo>
                  <a:pt x="3071945" y="283196"/>
                </a:lnTo>
                <a:lnTo>
                  <a:pt x="3074889" y="320386"/>
                </a:lnTo>
                <a:lnTo>
                  <a:pt x="3074889" y="351794"/>
                </a:lnTo>
                <a:lnTo>
                  <a:pt x="3059634" y="440098"/>
                </a:lnTo>
                <a:lnTo>
                  <a:pt x="3039572" y="488531"/>
                </a:lnTo>
                <a:lnTo>
                  <a:pt x="3012134" y="533380"/>
                </a:lnTo>
                <a:lnTo>
                  <a:pt x="2977694" y="573742"/>
                </a:lnTo>
                <a:lnTo>
                  <a:pt x="2937332" y="608182"/>
                </a:lnTo>
                <a:lnTo>
                  <a:pt x="2892483" y="635621"/>
                </a:lnTo>
                <a:lnTo>
                  <a:pt x="2844050" y="655682"/>
                </a:lnTo>
                <a:lnTo>
                  <a:pt x="2792935" y="667993"/>
                </a:lnTo>
                <a:lnTo>
                  <a:pt x="2740041" y="672180"/>
                </a:lnTo>
                <a:close/>
              </a:path>
            </a:pathLst>
          </a:custGeom>
          <a:solidFill>
            <a:srgbClr val="8C0000"/>
          </a:solidFill>
        </p:spPr>
        <p:txBody>
          <a:bodyPr wrap="square" lIns="0" tIns="0" rIns="0" bIns="0" rtlCol="0"/>
          <a:lstStyle/>
          <a:p>
            <a:endParaRPr>
              <a:solidFill>
                <a:srgbClr val="002060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476742" y="9258300"/>
            <a:ext cx="3811270" cy="672465"/>
          </a:xfrm>
          <a:custGeom>
            <a:avLst/>
            <a:gdLst/>
            <a:ahLst/>
            <a:cxnLst/>
            <a:rect l="l" t="t" r="r" b="b"/>
            <a:pathLst>
              <a:path w="3811269" h="672465">
                <a:moveTo>
                  <a:pt x="3811257" y="672180"/>
                </a:moveTo>
                <a:lnTo>
                  <a:pt x="336089" y="672180"/>
                </a:lnTo>
                <a:lnTo>
                  <a:pt x="283196" y="667993"/>
                </a:lnTo>
                <a:lnTo>
                  <a:pt x="232082" y="655682"/>
                </a:lnTo>
                <a:lnTo>
                  <a:pt x="183649" y="635621"/>
                </a:lnTo>
                <a:lnTo>
                  <a:pt x="138800" y="608183"/>
                </a:lnTo>
                <a:lnTo>
                  <a:pt x="98437" y="573742"/>
                </a:lnTo>
                <a:lnTo>
                  <a:pt x="63997" y="533380"/>
                </a:lnTo>
                <a:lnTo>
                  <a:pt x="36559" y="488531"/>
                </a:lnTo>
                <a:lnTo>
                  <a:pt x="16497" y="440098"/>
                </a:lnTo>
                <a:lnTo>
                  <a:pt x="4186" y="388983"/>
                </a:lnTo>
                <a:lnTo>
                  <a:pt x="0" y="336090"/>
                </a:lnTo>
                <a:lnTo>
                  <a:pt x="4186" y="283196"/>
                </a:lnTo>
                <a:lnTo>
                  <a:pt x="16497" y="232082"/>
                </a:lnTo>
                <a:lnTo>
                  <a:pt x="36559" y="183649"/>
                </a:lnTo>
                <a:lnTo>
                  <a:pt x="63997" y="138800"/>
                </a:lnTo>
                <a:lnTo>
                  <a:pt x="98437" y="98438"/>
                </a:lnTo>
                <a:lnTo>
                  <a:pt x="138800" y="63997"/>
                </a:lnTo>
                <a:lnTo>
                  <a:pt x="183649" y="36559"/>
                </a:lnTo>
                <a:lnTo>
                  <a:pt x="232082" y="16497"/>
                </a:lnTo>
                <a:lnTo>
                  <a:pt x="283196" y="4186"/>
                </a:lnTo>
                <a:lnTo>
                  <a:pt x="336089" y="0"/>
                </a:lnTo>
                <a:lnTo>
                  <a:pt x="3811257" y="0"/>
                </a:lnTo>
                <a:lnTo>
                  <a:pt x="3811257" y="672180"/>
                </a:lnTo>
                <a:close/>
              </a:path>
            </a:pathLst>
          </a:custGeom>
          <a:solidFill>
            <a:srgbClr val="8C0000"/>
          </a:solidFill>
        </p:spPr>
        <p:txBody>
          <a:bodyPr wrap="square" lIns="0" tIns="0" rIns="0" bIns="0" rtlCol="0"/>
          <a:lstStyle/>
          <a:p>
            <a:endParaRPr>
              <a:solidFill>
                <a:srgbClr val="002060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4684910" y="2847138"/>
            <a:ext cx="8918575" cy="19050"/>
          </a:xfrm>
          <a:custGeom>
            <a:avLst/>
            <a:gdLst/>
            <a:ahLst/>
            <a:cxnLst/>
            <a:rect l="l" t="t" r="r" b="b"/>
            <a:pathLst>
              <a:path w="8918575" h="19050">
                <a:moveTo>
                  <a:pt x="0" y="0"/>
                </a:moveTo>
                <a:lnTo>
                  <a:pt x="8918177" y="19049"/>
                </a:lnTo>
              </a:path>
            </a:pathLst>
          </a:custGeom>
          <a:ln w="28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srgbClr val="002060"/>
              </a:solidFill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84847" y="3530716"/>
            <a:ext cx="14477365" cy="28314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2300"/>
              </a:lnSpc>
              <a:spcBef>
                <a:spcPts val="95"/>
              </a:spcBef>
              <a:tabLst>
                <a:tab pos="1983105" algn="l"/>
                <a:tab pos="3101340" algn="l"/>
                <a:tab pos="4364355" algn="l"/>
                <a:tab pos="4999990" algn="l"/>
                <a:tab pos="6116955" algn="l"/>
                <a:tab pos="8780145" algn="l"/>
                <a:tab pos="8942705" algn="l"/>
                <a:tab pos="11520170" algn="l"/>
                <a:tab pos="12296775" algn="l"/>
              </a:tabLst>
            </a:pPr>
            <a:r>
              <a:rPr sz="4100" spc="125" dirty="0">
                <a:solidFill>
                  <a:srgbClr val="002060"/>
                </a:solidFill>
                <a:latin typeface="Times New Roman"/>
                <a:cs typeface="Times New Roman"/>
              </a:rPr>
              <a:t>1965</a:t>
            </a:r>
            <a:r>
              <a:rPr sz="4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4100" spc="385" dirty="0">
                <a:solidFill>
                  <a:srgbClr val="002060"/>
                </a:solidFill>
                <a:latin typeface="Times New Roman"/>
                <a:cs typeface="Times New Roman"/>
              </a:rPr>
              <a:t>жылы</a:t>
            </a:r>
            <a:r>
              <a:rPr sz="4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4100" spc="345" dirty="0">
                <a:solidFill>
                  <a:srgbClr val="002060"/>
                </a:solidFill>
                <a:latin typeface="Times New Roman"/>
                <a:cs typeface="Times New Roman"/>
              </a:rPr>
              <a:t>Ұлыбритания</a:t>
            </a:r>
            <a:r>
              <a:rPr sz="4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4100" spc="340" dirty="0">
                <a:solidFill>
                  <a:srgbClr val="002060"/>
                </a:solidFill>
                <a:latin typeface="Times New Roman"/>
                <a:cs typeface="Times New Roman"/>
              </a:rPr>
              <a:t>аумағы</a:t>
            </a:r>
            <a:r>
              <a:rPr sz="4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4100" spc="400" dirty="0">
                <a:solidFill>
                  <a:srgbClr val="002060"/>
                </a:solidFill>
                <a:latin typeface="Times New Roman"/>
                <a:cs typeface="Times New Roman"/>
              </a:rPr>
              <a:t>құрамында </a:t>
            </a:r>
            <a:r>
              <a:rPr sz="4100" spc="409" dirty="0">
                <a:solidFill>
                  <a:srgbClr val="002060"/>
                </a:solidFill>
                <a:latin typeface="Times New Roman"/>
                <a:cs typeface="Times New Roman"/>
              </a:rPr>
              <a:t>жоспарлау</a:t>
            </a:r>
            <a:r>
              <a:rPr sz="4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4100" spc="375" dirty="0">
                <a:solidFill>
                  <a:srgbClr val="002060"/>
                </a:solidFill>
                <a:latin typeface="Times New Roman"/>
                <a:cs typeface="Times New Roman"/>
              </a:rPr>
              <a:t>кеңесі</a:t>
            </a:r>
            <a:r>
              <a:rPr sz="4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4100" spc="325" dirty="0">
                <a:solidFill>
                  <a:srgbClr val="002060"/>
                </a:solidFill>
                <a:latin typeface="Times New Roman"/>
                <a:cs typeface="Times New Roman"/>
              </a:rPr>
              <a:t>бар</a:t>
            </a:r>
            <a:r>
              <a:rPr sz="4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4100" spc="420" dirty="0">
                <a:solidFill>
                  <a:srgbClr val="002060"/>
                </a:solidFill>
                <a:latin typeface="Times New Roman"/>
                <a:cs typeface="Times New Roman"/>
              </a:rPr>
              <a:t>аймақтық</a:t>
            </a:r>
            <a:r>
              <a:rPr sz="4100" dirty="0">
                <a:solidFill>
                  <a:srgbClr val="002060"/>
                </a:solidFill>
                <a:latin typeface="Times New Roman"/>
                <a:cs typeface="Times New Roman"/>
              </a:rPr>
              <a:t>		</a:t>
            </a:r>
            <a:r>
              <a:rPr sz="4100" spc="415" dirty="0">
                <a:solidFill>
                  <a:srgbClr val="002060"/>
                </a:solidFill>
                <a:latin typeface="Times New Roman"/>
                <a:cs typeface="Times New Roman"/>
              </a:rPr>
              <a:t>орталықтан</a:t>
            </a:r>
            <a:r>
              <a:rPr sz="4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4100" spc="350" dirty="0">
                <a:solidFill>
                  <a:srgbClr val="002060"/>
                </a:solidFill>
                <a:latin typeface="Times New Roman"/>
                <a:cs typeface="Times New Roman"/>
              </a:rPr>
              <a:t>тұратын</a:t>
            </a:r>
            <a:endParaRPr sz="4100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L="12700" marR="5080">
              <a:lnSpc>
                <a:spcPts val="5520"/>
              </a:lnSpc>
              <a:spcBef>
                <a:spcPts val="105"/>
              </a:spcBef>
              <a:tabLst>
                <a:tab pos="975994" algn="l"/>
                <a:tab pos="3101340" algn="l"/>
                <a:tab pos="5039995" algn="l"/>
                <a:tab pos="6786880" algn="l"/>
                <a:tab pos="7513320" algn="l"/>
                <a:tab pos="9806305" algn="l"/>
                <a:tab pos="10417175" algn="l"/>
              </a:tabLst>
            </a:pPr>
            <a:r>
              <a:rPr sz="4100" spc="-25" dirty="0">
                <a:solidFill>
                  <a:srgbClr val="002060"/>
                </a:solidFill>
                <a:latin typeface="Times New Roman"/>
                <a:cs typeface="Times New Roman"/>
              </a:rPr>
              <a:t>10</a:t>
            </a:r>
            <a:r>
              <a:rPr sz="4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4100" spc="445" dirty="0">
                <a:solidFill>
                  <a:srgbClr val="002060"/>
                </a:solidFill>
                <a:latin typeface="Times New Roman"/>
                <a:cs typeface="Times New Roman"/>
              </a:rPr>
              <a:t>метрополдық</a:t>
            </a:r>
            <a:r>
              <a:rPr sz="4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4100" spc="345" dirty="0">
                <a:solidFill>
                  <a:srgbClr val="002060"/>
                </a:solidFill>
                <a:latin typeface="Times New Roman"/>
                <a:cs typeface="Times New Roman"/>
              </a:rPr>
              <a:t>ауданға</a:t>
            </a:r>
            <a:r>
              <a:rPr sz="4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4100" spc="315" dirty="0">
                <a:solidFill>
                  <a:srgbClr val="002060"/>
                </a:solidFill>
                <a:latin typeface="Times New Roman"/>
                <a:cs typeface="Times New Roman"/>
              </a:rPr>
              <a:t>бөледі.</a:t>
            </a:r>
            <a:r>
              <a:rPr sz="4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4100" spc="370" dirty="0">
                <a:solidFill>
                  <a:srgbClr val="002060"/>
                </a:solidFill>
                <a:latin typeface="Times New Roman"/>
                <a:cs typeface="Times New Roman"/>
              </a:rPr>
              <a:t>Ұлыбританияның </a:t>
            </a:r>
            <a:r>
              <a:rPr sz="4100" spc="409" dirty="0">
                <a:solidFill>
                  <a:srgbClr val="002060"/>
                </a:solidFill>
                <a:latin typeface="Times New Roman"/>
                <a:cs typeface="Times New Roman"/>
              </a:rPr>
              <a:t>жоспарлау</a:t>
            </a:r>
            <a:r>
              <a:rPr sz="4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4100" spc="400" dirty="0">
                <a:solidFill>
                  <a:srgbClr val="002060"/>
                </a:solidFill>
                <a:latin typeface="Times New Roman"/>
                <a:cs typeface="Times New Roman"/>
              </a:rPr>
              <a:t>саласындағы</a:t>
            </a:r>
            <a:r>
              <a:rPr sz="4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4100" spc="395" dirty="0">
                <a:solidFill>
                  <a:srgbClr val="002060"/>
                </a:solidFill>
                <a:latin typeface="Times New Roman"/>
                <a:cs typeface="Times New Roman"/>
              </a:rPr>
              <a:t>жұмыстарын</a:t>
            </a:r>
            <a:r>
              <a:rPr sz="4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4100" spc="425" dirty="0">
                <a:solidFill>
                  <a:srgbClr val="002060"/>
                </a:solidFill>
                <a:latin typeface="Times New Roman"/>
                <a:cs typeface="Times New Roman"/>
              </a:rPr>
              <a:t>қорытындылай</a:t>
            </a:r>
            <a:endParaRPr sz="41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41933" y="6336255"/>
            <a:ext cx="9620250" cy="137210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38605" marR="5080" indent="-1526540">
              <a:lnSpc>
                <a:spcPct val="112300"/>
              </a:lnSpc>
              <a:spcBef>
                <a:spcPts val="95"/>
              </a:spcBef>
              <a:tabLst>
                <a:tab pos="2406650" algn="l"/>
                <a:tab pos="3700779" algn="l"/>
                <a:tab pos="5761990" algn="l"/>
                <a:tab pos="8288020" algn="l"/>
                <a:tab pos="8663305" algn="l"/>
              </a:tabLst>
            </a:pPr>
            <a:r>
              <a:rPr sz="4100" spc="380" dirty="0">
                <a:solidFill>
                  <a:srgbClr val="002060"/>
                </a:solidFill>
                <a:latin typeface="Times New Roman"/>
                <a:cs typeface="Times New Roman"/>
              </a:rPr>
              <a:t>ғалым</a:t>
            </a:r>
            <a:r>
              <a:rPr sz="4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4100" spc="100" dirty="0">
                <a:solidFill>
                  <a:srgbClr val="002060"/>
                </a:solidFill>
                <a:latin typeface="Times New Roman"/>
                <a:cs typeface="Times New Roman"/>
              </a:rPr>
              <a:t>П.</a:t>
            </a:r>
            <a:r>
              <a:rPr sz="4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4100" spc="260" dirty="0">
                <a:solidFill>
                  <a:srgbClr val="002060"/>
                </a:solidFill>
                <a:latin typeface="Times New Roman"/>
                <a:cs typeface="Times New Roman"/>
              </a:rPr>
              <a:t>Холл</a:t>
            </a:r>
            <a:r>
              <a:rPr sz="4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4100" spc="300" dirty="0">
                <a:solidFill>
                  <a:srgbClr val="002060"/>
                </a:solidFill>
                <a:latin typeface="Times New Roman"/>
                <a:cs typeface="Times New Roman"/>
              </a:rPr>
              <a:t>«Елдің</a:t>
            </a:r>
            <a:r>
              <a:rPr sz="4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4100" spc="395" dirty="0">
                <a:solidFill>
                  <a:srgbClr val="002060"/>
                </a:solidFill>
                <a:latin typeface="Times New Roman"/>
                <a:cs typeface="Times New Roman"/>
              </a:rPr>
              <a:t>жаңа </a:t>
            </a:r>
            <a:r>
              <a:rPr sz="4100" spc="400" dirty="0">
                <a:solidFill>
                  <a:srgbClr val="002060"/>
                </a:solidFill>
                <a:latin typeface="Times New Roman"/>
                <a:cs typeface="Times New Roman"/>
              </a:rPr>
              <a:t>қалыптастырулық</a:t>
            </a:r>
            <a:r>
              <a:rPr sz="4100" dirty="0">
                <a:solidFill>
                  <a:srgbClr val="002060"/>
                </a:solidFill>
                <a:latin typeface="Times New Roman"/>
                <a:cs typeface="Times New Roman"/>
              </a:rPr>
              <a:t>		</a:t>
            </a:r>
            <a:r>
              <a:rPr sz="4100" spc="400" dirty="0">
                <a:solidFill>
                  <a:srgbClr val="002060"/>
                </a:solidFill>
                <a:latin typeface="Times New Roman"/>
                <a:cs typeface="Times New Roman"/>
              </a:rPr>
              <a:t>деп</a:t>
            </a:r>
            <a:endParaRPr sz="410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84847" y="6336255"/>
            <a:ext cx="4339590" cy="21297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2300"/>
              </a:lnSpc>
              <a:spcBef>
                <a:spcPts val="95"/>
              </a:spcBef>
              <a:tabLst>
                <a:tab pos="2315845" algn="l"/>
              </a:tabLst>
            </a:pPr>
            <a:r>
              <a:rPr sz="4100" spc="305" dirty="0">
                <a:solidFill>
                  <a:srgbClr val="002060"/>
                </a:solidFill>
                <a:latin typeface="Times New Roman"/>
                <a:cs typeface="Times New Roman"/>
              </a:rPr>
              <a:t>келіп,</a:t>
            </a:r>
            <a:r>
              <a:rPr sz="4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4100" spc="290" dirty="0">
                <a:solidFill>
                  <a:srgbClr val="002060"/>
                </a:solidFill>
                <a:latin typeface="Times New Roman"/>
                <a:cs typeface="Times New Roman"/>
              </a:rPr>
              <a:t>белгілі </a:t>
            </a:r>
            <a:r>
              <a:rPr sz="4100" spc="405" dirty="0">
                <a:solidFill>
                  <a:srgbClr val="002060"/>
                </a:solidFill>
                <a:latin typeface="Times New Roman"/>
                <a:cs typeface="Times New Roman"/>
              </a:rPr>
              <a:t>географиясын» </a:t>
            </a:r>
            <a:r>
              <a:rPr sz="4100" spc="375" dirty="0">
                <a:solidFill>
                  <a:srgbClr val="002060"/>
                </a:solidFill>
                <a:latin typeface="Times New Roman"/>
                <a:cs typeface="Times New Roman"/>
              </a:rPr>
              <a:t>тұжырымдайды.</a:t>
            </a:r>
            <a:endParaRPr sz="41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56520"/>
            <a:ext cx="3075305" cy="672465"/>
          </a:xfrm>
          <a:custGeom>
            <a:avLst/>
            <a:gdLst/>
            <a:ahLst/>
            <a:cxnLst/>
            <a:rect l="l" t="t" r="r" b="b"/>
            <a:pathLst>
              <a:path w="3075305" h="672465">
                <a:moveTo>
                  <a:pt x="2740041" y="672180"/>
                </a:moveTo>
                <a:lnTo>
                  <a:pt x="0" y="672180"/>
                </a:lnTo>
                <a:lnTo>
                  <a:pt x="0" y="0"/>
                </a:lnTo>
                <a:lnTo>
                  <a:pt x="2740041" y="0"/>
                </a:lnTo>
                <a:lnTo>
                  <a:pt x="2792935" y="4186"/>
                </a:lnTo>
                <a:lnTo>
                  <a:pt x="2844050" y="16497"/>
                </a:lnTo>
                <a:lnTo>
                  <a:pt x="2892483" y="36559"/>
                </a:lnTo>
                <a:lnTo>
                  <a:pt x="2937332" y="63997"/>
                </a:lnTo>
                <a:lnTo>
                  <a:pt x="2977694" y="98438"/>
                </a:lnTo>
                <a:lnTo>
                  <a:pt x="3012134" y="138800"/>
                </a:lnTo>
                <a:lnTo>
                  <a:pt x="3039572" y="183649"/>
                </a:lnTo>
                <a:lnTo>
                  <a:pt x="3059634" y="232082"/>
                </a:lnTo>
                <a:lnTo>
                  <a:pt x="3071945" y="283196"/>
                </a:lnTo>
                <a:lnTo>
                  <a:pt x="3074889" y="320386"/>
                </a:lnTo>
                <a:lnTo>
                  <a:pt x="3074889" y="351794"/>
                </a:lnTo>
                <a:lnTo>
                  <a:pt x="3059634" y="440098"/>
                </a:lnTo>
                <a:lnTo>
                  <a:pt x="3039572" y="488531"/>
                </a:lnTo>
                <a:lnTo>
                  <a:pt x="3012134" y="533380"/>
                </a:lnTo>
                <a:lnTo>
                  <a:pt x="2977694" y="573742"/>
                </a:lnTo>
                <a:lnTo>
                  <a:pt x="2937332" y="608182"/>
                </a:lnTo>
                <a:lnTo>
                  <a:pt x="2892483" y="635621"/>
                </a:lnTo>
                <a:lnTo>
                  <a:pt x="2844050" y="655682"/>
                </a:lnTo>
                <a:lnTo>
                  <a:pt x="2792935" y="667993"/>
                </a:lnTo>
                <a:lnTo>
                  <a:pt x="2740041" y="672180"/>
                </a:lnTo>
                <a:close/>
              </a:path>
            </a:pathLst>
          </a:custGeom>
          <a:solidFill>
            <a:srgbClr val="8C0000"/>
          </a:solidFill>
        </p:spPr>
        <p:txBody>
          <a:bodyPr wrap="square" lIns="0" tIns="0" rIns="0" bIns="0" rtlCol="0"/>
          <a:lstStyle/>
          <a:p>
            <a:endParaRPr>
              <a:solidFill>
                <a:srgbClr val="002060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8341090" y="3009480"/>
            <a:ext cx="8918575" cy="19050"/>
          </a:xfrm>
          <a:custGeom>
            <a:avLst/>
            <a:gdLst/>
            <a:ahLst/>
            <a:cxnLst/>
            <a:rect l="l" t="t" r="r" b="b"/>
            <a:pathLst>
              <a:path w="8918575" h="19050">
                <a:moveTo>
                  <a:pt x="0" y="0"/>
                </a:moveTo>
                <a:lnTo>
                  <a:pt x="8918177" y="19049"/>
                </a:lnTo>
              </a:path>
            </a:pathLst>
          </a:custGeom>
          <a:ln w="28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srgbClr val="002060"/>
              </a:solidFill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3575" y="3954340"/>
            <a:ext cx="6115049" cy="410527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7386162" y="3530088"/>
            <a:ext cx="9873615" cy="108965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3399"/>
              </a:lnSpc>
              <a:spcBef>
                <a:spcPts val="90"/>
              </a:spcBef>
              <a:tabLst>
                <a:tab pos="1609725" algn="l"/>
                <a:tab pos="2780665" algn="l"/>
                <a:tab pos="3057525" algn="l"/>
                <a:tab pos="3755390" algn="l"/>
                <a:tab pos="5058410" algn="l"/>
                <a:tab pos="5193030" algn="l"/>
                <a:tab pos="7306309" algn="l"/>
                <a:tab pos="7577455" algn="l"/>
                <a:tab pos="8679180" algn="l"/>
              </a:tabLst>
            </a:pPr>
            <a:r>
              <a:rPr sz="3100" spc="305" dirty="0">
                <a:solidFill>
                  <a:srgbClr val="002060"/>
                </a:solidFill>
                <a:latin typeface="Times New Roman"/>
                <a:cs typeface="Times New Roman"/>
              </a:rPr>
              <a:t>Италиядағы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305" dirty="0">
                <a:solidFill>
                  <a:srgbClr val="002060"/>
                </a:solidFill>
                <a:latin typeface="Times New Roman"/>
                <a:cs typeface="Times New Roman"/>
              </a:rPr>
              <a:t>аудандық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325" dirty="0">
                <a:solidFill>
                  <a:srgbClr val="002060"/>
                </a:solidFill>
                <a:latin typeface="Times New Roman"/>
                <a:cs typeface="Times New Roman"/>
              </a:rPr>
              <a:t>жоспарлау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	</a:t>
            </a:r>
            <a:r>
              <a:rPr sz="3100" spc="325" dirty="0">
                <a:solidFill>
                  <a:srgbClr val="002060"/>
                </a:solidFill>
                <a:latin typeface="Times New Roman"/>
                <a:cs typeface="Times New Roman"/>
              </a:rPr>
              <a:t>жобаларын </a:t>
            </a:r>
            <a:r>
              <a:rPr sz="3100" spc="275" dirty="0">
                <a:solidFill>
                  <a:srgbClr val="002060"/>
                </a:solidFill>
                <a:latin typeface="Times New Roman"/>
                <a:cs typeface="Times New Roman"/>
              </a:rPr>
              <a:t>жүзеге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295" dirty="0">
                <a:solidFill>
                  <a:srgbClr val="002060"/>
                </a:solidFill>
                <a:latin typeface="Times New Roman"/>
                <a:cs typeface="Times New Roman"/>
              </a:rPr>
              <a:t>асыру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145" dirty="0">
                <a:solidFill>
                  <a:srgbClr val="002060"/>
                </a:solidFill>
                <a:latin typeface="Times New Roman"/>
                <a:cs typeface="Times New Roman"/>
              </a:rPr>
              <a:t>ісі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250" dirty="0">
                <a:solidFill>
                  <a:srgbClr val="002060"/>
                </a:solidFill>
                <a:latin typeface="Times New Roman"/>
                <a:cs typeface="Times New Roman"/>
              </a:rPr>
              <a:t>өзінің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	</a:t>
            </a:r>
            <a:r>
              <a:rPr sz="3100" spc="280" dirty="0">
                <a:solidFill>
                  <a:srgbClr val="002060"/>
                </a:solidFill>
                <a:latin typeface="Times New Roman"/>
                <a:cs typeface="Times New Roman"/>
              </a:rPr>
              <a:t>бастауын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310" dirty="0">
                <a:solidFill>
                  <a:srgbClr val="002060"/>
                </a:solidFill>
                <a:latin typeface="Times New Roman"/>
                <a:cs typeface="Times New Roman"/>
              </a:rPr>
              <a:t>қайта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310" dirty="0">
                <a:solidFill>
                  <a:srgbClr val="002060"/>
                </a:solidFill>
                <a:latin typeface="Times New Roman"/>
                <a:cs typeface="Times New Roman"/>
              </a:rPr>
              <a:t>өрлеу</a:t>
            </a:r>
            <a:endParaRPr sz="31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837097" y="4601374"/>
            <a:ext cx="7422515" cy="108965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125730">
              <a:lnSpc>
                <a:spcPct val="113399"/>
              </a:lnSpc>
              <a:spcBef>
                <a:spcPts val="90"/>
              </a:spcBef>
              <a:tabLst>
                <a:tab pos="944244" algn="l"/>
                <a:tab pos="2051685" algn="l"/>
                <a:tab pos="2688590" algn="l"/>
                <a:tab pos="3851910" algn="l"/>
                <a:tab pos="4744720" algn="l"/>
                <a:tab pos="5105400" algn="l"/>
                <a:tab pos="6734175" algn="l"/>
              </a:tabLst>
            </a:pPr>
            <a:r>
              <a:rPr sz="3100" spc="275" dirty="0">
                <a:solidFill>
                  <a:srgbClr val="002060"/>
                </a:solidFill>
                <a:latin typeface="Times New Roman"/>
                <a:cs typeface="Times New Roman"/>
              </a:rPr>
              <a:t>алады.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254" dirty="0">
                <a:solidFill>
                  <a:srgbClr val="002060"/>
                </a:solidFill>
                <a:latin typeface="Times New Roman"/>
                <a:cs typeface="Times New Roman"/>
              </a:rPr>
              <a:t>Сонау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-25" dirty="0">
                <a:solidFill>
                  <a:srgbClr val="002060"/>
                </a:solidFill>
                <a:latin typeface="Times New Roman"/>
                <a:cs typeface="Times New Roman"/>
              </a:rPr>
              <a:t>ХVI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	</a:t>
            </a:r>
            <a:r>
              <a:rPr sz="3100" spc="360" dirty="0">
                <a:solidFill>
                  <a:srgbClr val="002060"/>
                </a:solidFill>
                <a:latin typeface="Times New Roman"/>
                <a:cs typeface="Times New Roman"/>
              </a:rPr>
              <a:t>ғасырда-</a:t>
            </a:r>
            <a:r>
              <a:rPr sz="3100" spc="280" dirty="0">
                <a:solidFill>
                  <a:srgbClr val="002060"/>
                </a:solidFill>
                <a:latin typeface="Times New Roman"/>
                <a:cs typeface="Times New Roman"/>
              </a:rPr>
              <a:t>ақ </a:t>
            </a:r>
            <a:r>
              <a:rPr sz="3100" spc="270" dirty="0">
                <a:solidFill>
                  <a:srgbClr val="002060"/>
                </a:solidFill>
                <a:latin typeface="Times New Roman"/>
                <a:cs typeface="Times New Roman"/>
              </a:rPr>
              <a:t>да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240" dirty="0">
                <a:solidFill>
                  <a:srgbClr val="002060"/>
                </a:solidFill>
                <a:latin typeface="Times New Roman"/>
                <a:cs typeface="Times New Roman"/>
              </a:rPr>
              <a:t>Винчи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290" dirty="0">
                <a:solidFill>
                  <a:srgbClr val="002060"/>
                </a:solidFill>
                <a:latin typeface="Times New Roman"/>
                <a:cs typeface="Times New Roman"/>
              </a:rPr>
              <a:t>тарихта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240" dirty="0">
                <a:solidFill>
                  <a:srgbClr val="002060"/>
                </a:solidFill>
                <a:latin typeface="Times New Roman"/>
                <a:cs typeface="Times New Roman"/>
              </a:rPr>
              <a:t>тұңғыш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310" dirty="0">
                <a:solidFill>
                  <a:srgbClr val="002060"/>
                </a:solidFill>
                <a:latin typeface="Times New Roman"/>
                <a:cs typeface="Times New Roman"/>
              </a:rPr>
              <a:t>рет</a:t>
            </a:r>
            <a:endParaRPr sz="31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386162" y="4601374"/>
            <a:ext cx="2025650" cy="21685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3399"/>
              </a:lnSpc>
              <a:spcBef>
                <a:spcPts val="90"/>
              </a:spcBef>
            </a:pPr>
            <a:r>
              <a:rPr sz="3100" spc="320" dirty="0">
                <a:solidFill>
                  <a:srgbClr val="002060"/>
                </a:solidFill>
                <a:latin typeface="Times New Roman"/>
                <a:cs typeface="Times New Roman"/>
              </a:rPr>
              <a:t>кезеңінен </a:t>
            </a:r>
            <a:r>
              <a:rPr sz="3100" spc="325" dirty="0">
                <a:solidFill>
                  <a:srgbClr val="002060"/>
                </a:solidFill>
                <a:latin typeface="Times New Roman"/>
                <a:cs typeface="Times New Roman"/>
              </a:rPr>
              <a:t>Леонардо </a:t>
            </a:r>
            <a:r>
              <a:rPr sz="3100" spc="305" dirty="0">
                <a:solidFill>
                  <a:srgbClr val="002060"/>
                </a:solidFill>
                <a:latin typeface="Times New Roman"/>
                <a:cs typeface="Times New Roman"/>
              </a:rPr>
              <a:t>Тоскано </a:t>
            </a:r>
            <a:r>
              <a:rPr sz="3100" spc="290" dirty="0">
                <a:solidFill>
                  <a:srgbClr val="002060"/>
                </a:solidFill>
                <a:latin typeface="Times New Roman"/>
                <a:cs typeface="Times New Roman"/>
              </a:rPr>
              <a:t>асырды.</a:t>
            </a:r>
            <a:endParaRPr sz="310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605119" y="5730744"/>
            <a:ext cx="7654925" cy="50355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2279015" algn="l"/>
                <a:tab pos="5015865" algn="l"/>
                <a:tab pos="6282055" algn="l"/>
              </a:tabLst>
            </a:pPr>
            <a:r>
              <a:rPr sz="3100" spc="300" dirty="0">
                <a:solidFill>
                  <a:srgbClr val="002060"/>
                </a:solidFill>
                <a:latin typeface="Times New Roman"/>
                <a:cs typeface="Times New Roman"/>
              </a:rPr>
              <a:t>ауданын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325" dirty="0">
                <a:solidFill>
                  <a:srgbClr val="002060"/>
                </a:solidFill>
                <a:latin typeface="Times New Roman"/>
                <a:cs typeface="Times New Roman"/>
              </a:rPr>
              <a:t>жоспарлау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200" dirty="0">
                <a:solidFill>
                  <a:srgbClr val="002060"/>
                </a:solidFill>
                <a:latin typeface="Times New Roman"/>
                <a:cs typeface="Times New Roman"/>
              </a:rPr>
              <a:t>ісін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275" dirty="0">
                <a:solidFill>
                  <a:srgbClr val="002060"/>
                </a:solidFill>
                <a:latin typeface="Times New Roman"/>
                <a:cs typeface="Times New Roman"/>
              </a:rPr>
              <a:t>жүзеге</a:t>
            </a:r>
            <a:endParaRPr sz="310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442337" y="6266387"/>
            <a:ext cx="5098415" cy="50355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2905125" algn="l"/>
              </a:tabLst>
            </a:pPr>
            <a:r>
              <a:rPr sz="3100" spc="320" dirty="0">
                <a:solidFill>
                  <a:srgbClr val="002060"/>
                </a:solidFill>
                <a:latin typeface="Times New Roman"/>
                <a:cs typeface="Times New Roman"/>
              </a:rPr>
              <a:t>Қалалардың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320" dirty="0">
                <a:solidFill>
                  <a:srgbClr val="002060"/>
                </a:solidFill>
                <a:latin typeface="Times New Roman"/>
                <a:cs typeface="Times New Roman"/>
              </a:rPr>
              <a:t>орналасуы</a:t>
            </a:r>
            <a:endParaRPr sz="310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919236" y="6208303"/>
            <a:ext cx="2340610" cy="16325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83210" marR="5080" indent="-271145" algn="r">
              <a:lnSpc>
                <a:spcPct val="113399"/>
              </a:lnSpc>
              <a:spcBef>
                <a:spcPts val="90"/>
              </a:spcBef>
            </a:pPr>
            <a:r>
              <a:rPr sz="3100" spc="310" dirty="0">
                <a:solidFill>
                  <a:srgbClr val="002060"/>
                </a:solidFill>
                <a:latin typeface="Times New Roman"/>
                <a:cs typeface="Times New Roman"/>
              </a:rPr>
              <a:t>жайындағы </a:t>
            </a:r>
            <a:r>
              <a:rPr sz="3100" spc="290" dirty="0">
                <a:solidFill>
                  <a:srgbClr val="002060"/>
                </a:solidFill>
                <a:latin typeface="Times New Roman"/>
                <a:cs typeface="Times New Roman"/>
              </a:rPr>
              <a:t>Филарет, </a:t>
            </a:r>
            <a:r>
              <a:rPr sz="3100" spc="345" dirty="0">
                <a:solidFill>
                  <a:srgbClr val="002060"/>
                </a:solidFill>
                <a:latin typeface="Times New Roman"/>
                <a:cs typeface="Times New Roman"/>
              </a:rPr>
              <a:t>ертеректе</a:t>
            </a:r>
            <a:endParaRPr sz="310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386162" y="6743947"/>
            <a:ext cx="7381240" cy="104810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3399"/>
              </a:lnSpc>
              <a:spcBef>
                <a:spcPts val="90"/>
              </a:spcBef>
              <a:tabLst>
                <a:tab pos="4356100" algn="l"/>
                <a:tab pos="4606925" algn="l"/>
                <a:tab pos="5508625" algn="l"/>
                <a:tab pos="6914515" algn="l"/>
              </a:tabLst>
            </a:pPr>
            <a:r>
              <a:rPr sz="3100" spc="315" dirty="0">
                <a:solidFill>
                  <a:srgbClr val="002060"/>
                </a:solidFill>
                <a:latin typeface="Times New Roman"/>
                <a:cs typeface="Times New Roman"/>
              </a:rPr>
              <a:t>мәліметтерді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229" dirty="0">
                <a:solidFill>
                  <a:srgbClr val="002060"/>
                </a:solidFill>
                <a:latin typeface="Times New Roman"/>
                <a:cs typeface="Times New Roman"/>
              </a:rPr>
              <a:t>Альберти, </a:t>
            </a:r>
            <a:r>
              <a:rPr sz="3100" spc="325" dirty="0">
                <a:solidFill>
                  <a:srgbClr val="002060"/>
                </a:solidFill>
                <a:latin typeface="Times New Roman"/>
                <a:cs typeface="Times New Roman"/>
              </a:rPr>
              <a:t>Компанеллалардың,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	</a:t>
            </a:r>
            <a:r>
              <a:rPr sz="3100" spc="285" dirty="0">
                <a:solidFill>
                  <a:srgbClr val="002060"/>
                </a:solidFill>
                <a:latin typeface="Times New Roman"/>
                <a:cs typeface="Times New Roman"/>
              </a:rPr>
              <a:t>ал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315" dirty="0">
                <a:solidFill>
                  <a:srgbClr val="002060"/>
                </a:solidFill>
                <a:latin typeface="Times New Roman"/>
                <a:cs typeface="Times New Roman"/>
              </a:rPr>
              <a:t>одан</a:t>
            </a:r>
            <a:r>
              <a:rPr sz="31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100" spc="270" dirty="0">
                <a:solidFill>
                  <a:srgbClr val="002060"/>
                </a:solidFill>
                <a:latin typeface="Times New Roman"/>
                <a:cs typeface="Times New Roman"/>
              </a:rPr>
              <a:t>да</a:t>
            </a:r>
            <a:endParaRPr sz="310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386162" y="7873317"/>
            <a:ext cx="7974965" cy="50355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100" spc="270" dirty="0">
                <a:solidFill>
                  <a:srgbClr val="002060"/>
                </a:solidFill>
                <a:latin typeface="Times New Roman"/>
                <a:cs typeface="Times New Roman"/>
              </a:rPr>
              <a:t>Витрувия</a:t>
            </a:r>
            <a:r>
              <a:rPr sz="3100" spc="25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100" spc="330" dirty="0">
                <a:solidFill>
                  <a:srgbClr val="002060"/>
                </a:solidFill>
                <a:latin typeface="Times New Roman"/>
                <a:cs typeface="Times New Roman"/>
              </a:rPr>
              <a:t>еңбектерінен</a:t>
            </a:r>
            <a:r>
              <a:rPr sz="3100" spc="254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100" spc="290" dirty="0">
                <a:solidFill>
                  <a:srgbClr val="002060"/>
                </a:solidFill>
                <a:latin typeface="Times New Roman"/>
                <a:cs typeface="Times New Roman"/>
              </a:rPr>
              <a:t>көруге</a:t>
            </a:r>
            <a:r>
              <a:rPr sz="3100" spc="254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100" spc="270" dirty="0">
                <a:solidFill>
                  <a:srgbClr val="002060"/>
                </a:solidFill>
                <a:latin typeface="Times New Roman"/>
                <a:cs typeface="Times New Roman"/>
              </a:rPr>
              <a:t>болады.</a:t>
            </a:r>
            <a:endParaRPr sz="310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8603423" y="982279"/>
            <a:ext cx="8668385" cy="141287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R="5080" algn="ctr">
              <a:lnSpc>
                <a:spcPts val="5445"/>
              </a:lnSpc>
              <a:spcBef>
                <a:spcPts val="125"/>
              </a:spcBef>
            </a:pPr>
            <a:r>
              <a:rPr sz="4950" dirty="0">
                <a:solidFill>
                  <a:srgbClr val="002060"/>
                </a:solidFill>
              </a:rPr>
              <a:t>ИТАЛИЯДАҒЫ</a:t>
            </a:r>
            <a:r>
              <a:rPr sz="4950" spc="-5" dirty="0">
                <a:solidFill>
                  <a:srgbClr val="002060"/>
                </a:solidFill>
              </a:rPr>
              <a:t> </a:t>
            </a:r>
            <a:r>
              <a:rPr sz="4950" spc="-10" dirty="0">
                <a:solidFill>
                  <a:srgbClr val="002060"/>
                </a:solidFill>
              </a:rPr>
              <a:t>АУДАНДЫҚ</a:t>
            </a:r>
            <a:endParaRPr sz="4950" dirty="0">
              <a:solidFill>
                <a:srgbClr val="002060"/>
              </a:solidFill>
            </a:endParaRPr>
          </a:p>
          <a:p>
            <a:pPr marR="5080" algn="ctr">
              <a:lnSpc>
                <a:spcPts val="5445"/>
              </a:lnSpc>
            </a:pPr>
            <a:r>
              <a:rPr sz="4950" spc="-10" dirty="0">
                <a:solidFill>
                  <a:srgbClr val="002060"/>
                </a:solidFill>
              </a:rPr>
              <a:t>ЖОСПАРЛАУ</a:t>
            </a:r>
            <a:endParaRPr sz="495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76742" y="9258300"/>
            <a:ext cx="3811270" cy="672465"/>
          </a:xfrm>
          <a:custGeom>
            <a:avLst/>
            <a:gdLst/>
            <a:ahLst/>
            <a:cxnLst/>
            <a:rect l="l" t="t" r="r" b="b"/>
            <a:pathLst>
              <a:path w="3811269" h="672465">
                <a:moveTo>
                  <a:pt x="3811257" y="672180"/>
                </a:moveTo>
                <a:lnTo>
                  <a:pt x="336089" y="672180"/>
                </a:lnTo>
                <a:lnTo>
                  <a:pt x="283196" y="667993"/>
                </a:lnTo>
                <a:lnTo>
                  <a:pt x="232082" y="655682"/>
                </a:lnTo>
                <a:lnTo>
                  <a:pt x="183649" y="635621"/>
                </a:lnTo>
                <a:lnTo>
                  <a:pt x="138800" y="608183"/>
                </a:lnTo>
                <a:lnTo>
                  <a:pt x="98437" y="573742"/>
                </a:lnTo>
                <a:lnTo>
                  <a:pt x="63997" y="533380"/>
                </a:lnTo>
                <a:lnTo>
                  <a:pt x="36559" y="488531"/>
                </a:lnTo>
                <a:lnTo>
                  <a:pt x="16497" y="440098"/>
                </a:lnTo>
                <a:lnTo>
                  <a:pt x="4186" y="388983"/>
                </a:lnTo>
                <a:lnTo>
                  <a:pt x="0" y="336090"/>
                </a:lnTo>
                <a:lnTo>
                  <a:pt x="4186" y="283196"/>
                </a:lnTo>
                <a:lnTo>
                  <a:pt x="16497" y="232082"/>
                </a:lnTo>
                <a:lnTo>
                  <a:pt x="36559" y="183649"/>
                </a:lnTo>
                <a:lnTo>
                  <a:pt x="63997" y="138800"/>
                </a:lnTo>
                <a:lnTo>
                  <a:pt x="98437" y="98438"/>
                </a:lnTo>
                <a:lnTo>
                  <a:pt x="138800" y="63997"/>
                </a:lnTo>
                <a:lnTo>
                  <a:pt x="183649" y="36559"/>
                </a:lnTo>
                <a:lnTo>
                  <a:pt x="232082" y="16497"/>
                </a:lnTo>
                <a:lnTo>
                  <a:pt x="283196" y="4186"/>
                </a:lnTo>
                <a:lnTo>
                  <a:pt x="336089" y="0"/>
                </a:lnTo>
                <a:lnTo>
                  <a:pt x="3811257" y="0"/>
                </a:lnTo>
                <a:lnTo>
                  <a:pt x="3811257" y="672180"/>
                </a:lnTo>
                <a:close/>
              </a:path>
            </a:pathLst>
          </a:custGeom>
          <a:solidFill>
            <a:srgbClr val="8C0000"/>
          </a:solidFill>
        </p:spPr>
        <p:txBody>
          <a:bodyPr wrap="square" lIns="0" tIns="0" rIns="0" bIns="0" rtlCol="0"/>
          <a:lstStyle/>
          <a:p>
            <a:endParaRPr>
              <a:solidFill>
                <a:srgbClr val="002060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28730" y="3186787"/>
            <a:ext cx="8918575" cy="19050"/>
          </a:xfrm>
          <a:custGeom>
            <a:avLst/>
            <a:gdLst/>
            <a:ahLst/>
            <a:cxnLst/>
            <a:rect l="l" t="t" r="r" b="b"/>
            <a:pathLst>
              <a:path w="8918575" h="19050">
                <a:moveTo>
                  <a:pt x="0" y="0"/>
                </a:moveTo>
                <a:lnTo>
                  <a:pt x="8918177" y="19049"/>
                </a:lnTo>
              </a:path>
            </a:pathLst>
          </a:custGeom>
          <a:ln w="28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srgbClr val="002060"/>
              </a:solidFill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021744" y="3186787"/>
            <a:ext cx="6905624" cy="501967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924294" y="3940243"/>
            <a:ext cx="2164715" cy="54991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3400" spc="340" dirty="0">
                <a:solidFill>
                  <a:srgbClr val="002060"/>
                </a:solidFill>
                <a:latin typeface="Times New Roman"/>
                <a:cs typeface="Times New Roman"/>
              </a:rPr>
              <a:t>аудандық</a:t>
            </a:r>
            <a:endParaRPr sz="340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41651" y="3940243"/>
            <a:ext cx="2429510" cy="54991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3400" spc="355" dirty="0">
                <a:solidFill>
                  <a:srgbClr val="002060"/>
                </a:solidFill>
                <a:latin typeface="Times New Roman"/>
                <a:cs typeface="Times New Roman"/>
              </a:rPr>
              <a:t>жоспарлау</a:t>
            </a:r>
            <a:endParaRPr sz="340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16000" y="3876495"/>
            <a:ext cx="9555480" cy="12014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3400" spc="380" dirty="0">
                <a:solidFill>
                  <a:srgbClr val="002060"/>
                </a:solidFill>
                <a:latin typeface="Times New Roman"/>
                <a:cs typeface="Times New Roman"/>
              </a:rPr>
              <a:t>Нидерланды</a:t>
            </a:r>
            <a:endParaRPr sz="3400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50"/>
              </a:spcBef>
              <a:tabLst>
                <a:tab pos="3402329" algn="l"/>
                <a:tab pos="5399405" algn="l"/>
                <a:tab pos="7883525" algn="l"/>
                <a:tab pos="8920480" algn="l"/>
              </a:tabLst>
            </a:pPr>
            <a:r>
              <a:rPr sz="3400" spc="345" dirty="0">
                <a:solidFill>
                  <a:srgbClr val="002060"/>
                </a:solidFill>
                <a:latin typeface="Times New Roman"/>
                <a:cs typeface="Times New Roman"/>
              </a:rPr>
              <a:t>жұмыстарын</a:t>
            </a:r>
            <a:r>
              <a:rPr sz="34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400" spc="335" dirty="0">
                <a:solidFill>
                  <a:srgbClr val="002060"/>
                </a:solidFill>
                <a:latin typeface="Times New Roman"/>
                <a:cs typeface="Times New Roman"/>
              </a:rPr>
              <a:t>реттеу</a:t>
            </a:r>
            <a:r>
              <a:rPr sz="34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400" spc="335" dirty="0">
                <a:solidFill>
                  <a:srgbClr val="002060"/>
                </a:solidFill>
                <a:latin typeface="Times New Roman"/>
                <a:cs typeface="Times New Roman"/>
              </a:rPr>
              <a:t>құрылыс</a:t>
            </a:r>
            <a:r>
              <a:rPr sz="34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400" spc="150" dirty="0">
                <a:solidFill>
                  <a:srgbClr val="002060"/>
                </a:solidFill>
                <a:latin typeface="Times New Roman"/>
                <a:cs typeface="Times New Roman"/>
              </a:rPr>
              <a:t>ісі</a:t>
            </a:r>
            <a:r>
              <a:rPr sz="34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400" spc="220" dirty="0">
                <a:solidFill>
                  <a:srgbClr val="002060"/>
                </a:solidFill>
                <a:latin typeface="Times New Roman"/>
                <a:cs typeface="Times New Roman"/>
              </a:rPr>
              <a:t>екі</a:t>
            </a:r>
            <a:endParaRPr sz="34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16000" y="5052250"/>
            <a:ext cx="1911350" cy="12014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3500"/>
              </a:lnSpc>
              <a:spcBef>
                <a:spcPts val="90"/>
              </a:spcBef>
            </a:pPr>
            <a:r>
              <a:rPr sz="3400" spc="355" dirty="0">
                <a:solidFill>
                  <a:srgbClr val="002060"/>
                </a:solidFill>
                <a:latin typeface="Times New Roman"/>
                <a:cs typeface="Times New Roman"/>
              </a:rPr>
              <a:t>заңдық </a:t>
            </a:r>
            <a:r>
              <a:rPr sz="3400" spc="295" dirty="0">
                <a:solidFill>
                  <a:srgbClr val="002060"/>
                </a:solidFill>
                <a:latin typeface="Times New Roman"/>
                <a:cs typeface="Times New Roman"/>
              </a:rPr>
              <a:t>бекіткен</a:t>
            </a:r>
            <a:endParaRPr sz="340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005517" y="5052250"/>
            <a:ext cx="7566025" cy="12014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888365" marR="5080" indent="-876300">
              <a:lnSpc>
                <a:spcPct val="113500"/>
              </a:lnSpc>
              <a:spcBef>
                <a:spcPts val="90"/>
              </a:spcBef>
              <a:tabLst>
                <a:tab pos="2035810" algn="l"/>
                <a:tab pos="3484879" algn="l"/>
                <a:tab pos="4528820" algn="l"/>
                <a:tab pos="5158740" algn="l"/>
              </a:tabLst>
            </a:pPr>
            <a:r>
              <a:rPr sz="3400" spc="315" dirty="0" err="1" smtClean="0">
                <a:solidFill>
                  <a:srgbClr val="002060"/>
                </a:solidFill>
                <a:latin typeface="Times New Roman"/>
                <a:cs typeface="Times New Roman"/>
              </a:rPr>
              <a:t>актілер</a:t>
            </a:r>
            <a:r>
              <a:rPr sz="34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400" spc="95" dirty="0" smtClean="0">
                <a:solidFill>
                  <a:srgbClr val="002060"/>
                </a:solidFill>
                <a:latin typeface="Times New Roman"/>
                <a:cs typeface="Times New Roman"/>
              </a:rPr>
              <a:t>:1962</a:t>
            </a:r>
            <a:r>
              <a:rPr sz="34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400" spc="340" dirty="0">
                <a:solidFill>
                  <a:srgbClr val="002060"/>
                </a:solidFill>
                <a:latin typeface="Times New Roman"/>
                <a:cs typeface="Times New Roman"/>
              </a:rPr>
              <a:t>жылы</a:t>
            </a:r>
            <a:r>
              <a:rPr sz="34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400" spc="380" dirty="0">
                <a:solidFill>
                  <a:srgbClr val="002060"/>
                </a:solidFill>
                <a:latin typeface="Times New Roman"/>
                <a:cs typeface="Times New Roman"/>
              </a:rPr>
              <a:t>парламент </a:t>
            </a:r>
            <a:r>
              <a:rPr sz="3400" spc="350" dirty="0">
                <a:solidFill>
                  <a:srgbClr val="002060"/>
                </a:solidFill>
                <a:latin typeface="Times New Roman"/>
                <a:cs typeface="Times New Roman"/>
              </a:rPr>
              <a:t>аумақтарды</a:t>
            </a:r>
            <a:r>
              <a:rPr sz="34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400" spc="335" dirty="0">
                <a:solidFill>
                  <a:srgbClr val="002060"/>
                </a:solidFill>
                <a:latin typeface="Times New Roman"/>
                <a:cs typeface="Times New Roman"/>
              </a:rPr>
              <a:t>ұйымдастыру</a:t>
            </a:r>
            <a:endParaRPr sz="34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16000" y="6228006"/>
            <a:ext cx="9555480" cy="23774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13500"/>
              </a:lnSpc>
              <a:spcBef>
                <a:spcPts val="90"/>
              </a:spcBef>
            </a:pPr>
            <a:r>
              <a:rPr sz="3400" spc="330" dirty="0">
                <a:solidFill>
                  <a:srgbClr val="002060"/>
                </a:solidFill>
                <a:latin typeface="Times New Roman"/>
                <a:cs typeface="Times New Roman"/>
              </a:rPr>
              <a:t>туралы</a:t>
            </a:r>
            <a:r>
              <a:rPr sz="3400" spc="4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3400" spc="400" dirty="0">
                <a:solidFill>
                  <a:srgbClr val="002060"/>
                </a:solidFill>
                <a:latin typeface="Times New Roman"/>
                <a:cs typeface="Times New Roman"/>
              </a:rPr>
              <a:t>Заң</a:t>
            </a:r>
            <a:r>
              <a:rPr sz="3400" spc="4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3400" spc="405" dirty="0">
                <a:solidFill>
                  <a:srgbClr val="002060"/>
                </a:solidFill>
                <a:latin typeface="Times New Roman"/>
                <a:cs typeface="Times New Roman"/>
              </a:rPr>
              <a:t>және</a:t>
            </a:r>
            <a:r>
              <a:rPr sz="3400" spc="50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3400" spc="355" dirty="0">
                <a:solidFill>
                  <a:srgbClr val="002060"/>
                </a:solidFill>
                <a:latin typeface="Times New Roman"/>
                <a:cs typeface="Times New Roman"/>
              </a:rPr>
              <a:t>оны</a:t>
            </a:r>
            <a:r>
              <a:rPr sz="3400" spc="4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3400" spc="370" dirty="0">
                <a:solidFill>
                  <a:srgbClr val="002060"/>
                </a:solidFill>
                <a:latin typeface="Times New Roman"/>
                <a:cs typeface="Times New Roman"/>
              </a:rPr>
              <a:t>одан</a:t>
            </a:r>
            <a:r>
              <a:rPr sz="3400" spc="50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3400" spc="300" dirty="0">
                <a:solidFill>
                  <a:srgbClr val="002060"/>
                </a:solidFill>
                <a:latin typeface="Times New Roman"/>
                <a:cs typeface="Times New Roman"/>
              </a:rPr>
              <a:t>әрі</a:t>
            </a:r>
            <a:r>
              <a:rPr sz="3400" spc="4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3400" spc="310" dirty="0">
                <a:solidFill>
                  <a:srgbClr val="002060"/>
                </a:solidFill>
                <a:latin typeface="Times New Roman"/>
                <a:cs typeface="Times New Roman"/>
              </a:rPr>
              <a:t>дамытуға </a:t>
            </a:r>
            <a:r>
              <a:rPr sz="3400" spc="285" dirty="0">
                <a:solidFill>
                  <a:srgbClr val="002060"/>
                </a:solidFill>
                <a:latin typeface="Times New Roman"/>
                <a:cs typeface="Times New Roman"/>
              </a:rPr>
              <a:t>негіз</a:t>
            </a:r>
            <a:r>
              <a:rPr sz="3400" spc="810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3400" spc="330" dirty="0">
                <a:solidFill>
                  <a:srgbClr val="002060"/>
                </a:solidFill>
                <a:latin typeface="Times New Roman"/>
                <a:cs typeface="Times New Roman"/>
              </a:rPr>
              <a:t>беретін</a:t>
            </a:r>
            <a:r>
              <a:rPr sz="3400" spc="81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3400" spc="140" dirty="0">
                <a:solidFill>
                  <a:srgbClr val="002060"/>
                </a:solidFill>
                <a:latin typeface="Times New Roman"/>
                <a:cs typeface="Times New Roman"/>
              </a:rPr>
              <a:t>1965</a:t>
            </a:r>
            <a:r>
              <a:rPr sz="3400" spc="810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3400" spc="360" dirty="0">
                <a:solidFill>
                  <a:srgbClr val="002060"/>
                </a:solidFill>
                <a:latin typeface="Times New Roman"/>
                <a:cs typeface="Times New Roman"/>
              </a:rPr>
              <a:t>жылы</a:t>
            </a:r>
            <a:r>
              <a:rPr sz="3400" spc="810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3400" spc="340" dirty="0">
                <a:solidFill>
                  <a:srgbClr val="002060"/>
                </a:solidFill>
                <a:latin typeface="Times New Roman"/>
                <a:cs typeface="Times New Roman"/>
              </a:rPr>
              <a:t>қабылданған </a:t>
            </a:r>
            <a:r>
              <a:rPr sz="3400" spc="360" dirty="0">
                <a:solidFill>
                  <a:srgbClr val="002060"/>
                </a:solidFill>
                <a:latin typeface="Times New Roman"/>
                <a:cs typeface="Times New Roman"/>
              </a:rPr>
              <a:t>аумақтарды</a:t>
            </a:r>
            <a:r>
              <a:rPr sz="3400" spc="8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3400" spc="345" dirty="0">
                <a:solidFill>
                  <a:srgbClr val="002060"/>
                </a:solidFill>
                <a:latin typeface="Times New Roman"/>
                <a:cs typeface="Times New Roman"/>
              </a:rPr>
              <a:t>ұйымдастыру</a:t>
            </a:r>
            <a:r>
              <a:rPr sz="3400" spc="8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3400" spc="330" dirty="0">
                <a:solidFill>
                  <a:srgbClr val="002060"/>
                </a:solidFill>
                <a:latin typeface="Times New Roman"/>
                <a:cs typeface="Times New Roman"/>
              </a:rPr>
              <a:t>туралы</a:t>
            </a:r>
            <a:r>
              <a:rPr sz="3400" spc="85" dirty="0">
                <a:solidFill>
                  <a:srgbClr val="002060"/>
                </a:solidFill>
                <a:latin typeface="Times New Roman"/>
                <a:cs typeface="Times New Roman"/>
              </a:rPr>
              <a:t>  </a:t>
            </a:r>
            <a:r>
              <a:rPr sz="3400" spc="320" dirty="0">
                <a:solidFill>
                  <a:srgbClr val="002060"/>
                </a:solidFill>
                <a:latin typeface="Times New Roman"/>
                <a:cs typeface="Times New Roman"/>
              </a:rPr>
              <a:t>Декрет </a:t>
            </a:r>
            <a:r>
              <a:rPr sz="3400" spc="310" dirty="0">
                <a:solidFill>
                  <a:srgbClr val="002060"/>
                </a:solidFill>
                <a:latin typeface="Times New Roman"/>
                <a:cs typeface="Times New Roman"/>
              </a:rPr>
              <a:t>негізінде</a:t>
            </a:r>
            <a:r>
              <a:rPr sz="3400" spc="27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400" spc="315" dirty="0">
                <a:solidFill>
                  <a:srgbClr val="002060"/>
                </a:solidFill>
                <a:latin typeface="Times New Roman"/>
                <a:cs typeface="Times New Roman"/>
              </a:rPr>
              <a:t>жүзеге</a:t>
            </a:r>
            <a:r>
              <a:rPr sz="3400" spc="28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400" spc="335" dirty="0">
                <a:solidFill>
                  <a:srgbClr val="002060"/>
                </a:solidFill>
                <a:latin typeface="Times New Roman"/>
                <a:cs typeface="Times New Roman"/>
              </a:rPr>
              <a:t>асырылады.</a:t>
            </a:r>
            <a:endParaRPr sz="34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1016000" y="1360570"/>
            <a:ext cx="8214359" cy="1412875"/>
          </a:xfrm>
          <a:prstGeom prst="rect">
            <a:avLst/>
          </a:prstGeom>
        </p:spPr>
        <p:txBody>
          <a:bodyPr vert="horz" wrap="square" lIns="0" tIns="141605" rIns="0" bIns="0" rtlCol="0">
            <a:spAutoFit/>
          </a:bodyPr>
          <a:lstStyle/>
          <a:p>
            <a:pPr marL="12700" marR="5080" algn="ctr">
              <a:lnSpc>
                <a:spcPts val="4950"/>
              </a:lnSpc>
              <a:spcBef>
                <a:spcPts val="1115"/>
              </a:spcBef>
            </a:pPr>
            <a:r>
              <a:rPr sz="4950" spc="-10" dirty="0">
                <a:solidFill>
                  <a:srgbClr val="002060"/>
                </a:solidFill>
              </a:rPr>
              <a:t>НИДЕРЛАНДЫДАҒЫ </a:t>
            </a:r>
            <a:r>
              <a:rPr sz="4950" dirty="0">
                <a:solidFill>
                  <a:srgbClr val="002060"/>
                </a:solidFill>
              </a:rPr>
              <a:t>АУДАНДЫҚ</a:t>
            </a:r>
            <a:r>
              <a:rPr sz="4950" spc="-165" dirty="0">
                <a:solidFill>
                  <a:srgbClr val="002060"/>
                </a:solidFill>
              </a:rPr>
              <a:t> </a:t>
            </a:r>
            <a:r>
              <a:rPr sz="4950" spc="-30" dirty="0">
                <a:solidFill>
                  <a:srgbClr val="002060"/>
                </a:solidFill>
              </a:rPr>
              <a:t>ЖОСПАРЛАУ</a:t>
            </a:r>
            <a:endParaRPr sz="495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16000" y="3832259"/>
            <a:ext cx="2610485" cy="5918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1586230" algn="l"/>
              </a:tabLst>
            </a:pPr>
            <a:r>
              <a:rPr sz="3700" spc="-25" dirty="0">
                <a:solidFill>
                  <a:srgbClr val="002060"/>
                </a:solidFill>
                <a:latin typeface="Times New Roman"/>
                <a:cs typeface="Times New Roman"/>
              </a:rPr>
              <a:t>АҚШ</a:t>
            </a:r>
            <a:r>
              <a:rPr sz="37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700" spc="110" dirty="0">
                <a:solidFill>
                  <a:srgbClr val="002060"/>
                </a:solidFill>
                <a:latin typeface="Times New Roman"/>
                <a:cs typeface="Times New Roman"/>
              </a:rPr>
              <a:t>1960</a:t>
            </a:r>
            <a:endParaRPr sz="370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82719" y="3832259"/>
            <a:ext cx="5901055" cy="5918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1939925" algn="l"/>
                <a:tab pos="3679190" algn="l"/>
              </a:tabLst>
            </a:pPr>
            <a:r>
              <a:rPr sz="3700" spc="240" dirty="0">
                <a:solidFill>
                  <a:srgbClr val="002060"/>
                </a:solidFill>
                <a:latin typeface="Times New Roman"/>
                <a:cs typeface="Times New Roman"/>
              </a:rPr>
              <a:t>жылға</a:t>
            </a:r>
            <a:r>
              <a:rPr sz="37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700" spc="245" dirty="0">
                <a:solidFill>
                  <a:srgbClr val="002060"/>
                </a:solidFill>
                <a:latin typeface="Times New Roman"/>
                <a:cs typeface="Times New Roman"/>
              </a:rPr>
              <a:t>дейін</a:t>
            </a:r>
            <a:r>
              <a:rPr sz="37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700" spc="254" dirty="0">
                <a:solidFill>
                  <a:srgbClr val="002060"/>
                </a:solidFill>
                <a:latin typeface="Times New Roman"/>
                <a:cs typeface="Times New Roman"/>
              </a:rPr>
              <a:t>аудандық</a:t>
            </a:r>
            <a:endParaRPr sz="37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16000" y="4398615"/>
            <a:ext cx="3534410" cy="14486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3400"/>
              </a:lnSpc>
              <a:spcBef>
                <a:spcPts val="95"/>
              </a:spcBef>
              <a:tabLst>
                <a:tab pos="2533650" algn="l"/>
                <a:tab pos="2891155" algn="l"/>
              </a:tabLst>
            </a:pPr>
            <a:r>
              <a:rPr sz="3700" spc="270" dirty="0">
                <a:solidFill>
                  <a:srgbClr val="002060"/>
                </a:solidFill>
                <a:latin typeface="Times New Roman"/>
                <a:cs typeface="Times New Roman"/>
              </a:rPr>
              <a:t>жоспарлау</a:t>
            </a:r>
            <a:r>
              <a:rPr sz="3700" dirty="0">
                <a:solidFill>
                  <a:srgbClr val="002060"/>
                </a:solidFill>
                <a:latin typeface="Times New Roman"/>
                <a:cs typeface="Times New Roman"/>
              </a:rPr>
              <a:t>		</a:t>
            </a:r>
            <a:r>
              <a:rPr sz="3700" spc="85" dirty="0">
                <a:solidFill>
                  <a:srgbClr val="002060"/>
                </a:solidFill>
                <a:latin typeface="Times New Roman"/>
                <a:cs typeface="Times New Roman"/>
              </a:rPr>
              <a:t>ісі </a:t>
            </a:r>
            <a:r>
              <a:rPr sz="3700" spc="240" dirty="0">
                <a:solidFill>
                  <a:srgbClr val="002060"/>
                </a:solidFill>
                <a:latin typeface="Times New Roman"/>
                <a:cs typeface="Times New Roman"/>
              </a:rPr>
              <a:t>аздаған</a:t>
            </a:r>
            <a:r>
              <a:rPr sz="37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700" spc="225" dirty="0">
                <a:solidFill>
                  <a:srgbClr val="002060"/>
                </a:solidFill>
                <a:latin typeface="Times New Roman"/>
                <a:cs typeface="Times New Roman"/>
              </a:rPr>
              <a:t>ғана</a:t>
            </a:r>
            <a:endParaRPr sz="370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09206" y="4398615"/>
            <a:ext cx="3488054" cy="22828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37820" marR="5080" indent="-325755">
              <a:lnSpc>
                <a:spcPct val="133400"/>
              </a:lnSpc>
              <a:spcBef>
                <a:spcPts val="95"/>
              </a:spcBef>
            </a:pPr>
            <a:r>
              <a:rPr sz="3700" spc="285" dirty="0">
                <a:solidFill>
                  <a:srgbClr val="002060"/>
                </a:solidFill>
                <a:latin typeface="Times New Roman"/>
                <a:cs typeface="Times New Roman"/>
              </a:rPr>
              <a:t>салыстырмалы </a:t>
            </a:r>
            <a:r>
              <a:rPr sz="3700" spc="295" dirty="0">
                <a:solidFill>
                  <a:srgbClr val="002060"/>
                </a:solidFill>
                <a:latin typeface="Times New Roman"/>
                <a:cs typeface="Times New Roman"/>
              </a:rPr>
              <a:t>жерлерде, </a:t>
            </a:r>
            <a:r>
              <a:rPr sz="3700" spc="175" dirty="0">
                <a:solidFill>
                  <a:srgbClr val="002060"/>
                </a:solidFill>
                <a:latin typeface="Times New Roman"/>
                <a:cs typeface="Times New Roman"/>
              </a:rPr>
              <a:t>жергілікті</a:t>
            </a:r>
            <a:endParaRPr sz="37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489781" y="4398615"/>
            <a:ext cx="1494155" cy="22828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79705" algn="r">
              <a:lnSpc>
                <a:spcPct val="133400"/>
              </a:lnSpc>
              <a:spcBef>
                <a:spcPts val="95"/>
              </a:spcBef>
            </a:pPr>
            <a:r>
              <a:rPr sz="3700" spc="240" dirty="0">
                <a:solidFill>
                  <a:srgbClr val="002060"/>
                </a:solidFill>
                <a:latin typeface="Times New Roman"/>
                <a:cs typeface="Times New Roman"/>
              </a:rPr>
              <a:t>түрде </a:t>
            </a:r>
            <a:r>
              <a:rPr sz="3700" spc="210" dirty="0">
                <a:solidFill>
                  <a:srgbClr val="002060"/>
                </a:solidFill>
                <a:latin typeface="Times New Roman"/>
                <a:cs typeface="Times New Roman"/>
              </a:rPr>
              <a:t>көбіне </a:t>
            </a:r>
            <a:r>
              <a:rPr sz="3700" spc="180" dirty="0">
                <a:solidFill>
                  <a:srgbClr val="002060"/>
                </a:solidFill>
                <a:latin typeface="Times New Roman"/>
                <a:cs typeface="Times New Roman"/>
              </a:rPr>
              <a:t>билік</a:t>
            </a:r>
            <a:endParaRPr sz="370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16000" y="5903566"/>
            <a:ext cx="2813685" cy="14486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3400"/>
              </a:lnSpc>
              <a:spcBef>
                <a:spcPts val="95"/>
              </a:spcBef>
            </a:pPr>
            <a:r>
              <a:rPr sz="3700" spc="254" dirty="0">
                <a:solidFill>
                  <a:srgbClr val="002060"/>
                </a:solidFill>
                <a:latin typeface="Times New Roman"/>
                <a:cs typeface="Times New Roman"/>
              </a:rPr>
              <a:t>штаттардың </a:t>
            </a:r>
            <a:r>
              <a:rPr sz="3700" spc="270" dirty="0">
                <a:solidFill>
                  <a:srgbClr val="002060"/>
                </a:solidFill>
                <a:latin typeface="Times New Roman"/>
                <a:cs typeface="Times New Roman"/>
              </a:rPr>
              <a:t>органдары</a:t>
            </a:r>
            <a:endParaRPr sz="370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897245" y="6656040"/>
            <a:ext cx="6086475" cy="1530350"/>
          </a:xfrm>
          <a:prstGeom prst="rect">
            <a:avLst/>
          </a:prstGeom>
        </p:spPr>
        <p:txBody>
          <a:bodyPr vert="horz" wrap="square" lIns="0" tIns="20066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580"/>
              </a:spcBef>
              <a:tabLst>
                <a:tab pos="1322705" algn="l"/>
                <a:tab pos="3526154" algn="l"/>
              </a:tabLst>
            </a:pPr>
            <a:r>
              <a:rPr sz="3700" spc="340" dirty="0">
                <a:solidFill>
                  <a:srgbClr val="002060"/>
                </a:solidFill>
                <a:latin typeface="Times New Roman"/>
                <a:cs typeface="Times New Roman"/>
              </a:rPr>
              <a:t>мен</a:t>
            </a:r>
            <a:r>
              <a:rPr sz="37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700" spc="290" dirty="0">
                <a:solidFill>
                  <a:srgbClr val="002060"/>
                </a:solidFill>
                <a:latin typeface="Times New Roman"/>
                <a:cs typeface="Times New Roman"/>
              </a:rPr>
              <a:t>жекеше</a:t>
            </a:r>
            <a:r>
              <a:rPr sz="37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700" spc="335" dirty="0">
                <a:solidFill>
                  <a:srgbClr val="002060"/>
                </a:solidFill>
                <a:latin typeface="Times New Roman"/>
                <a:cs typeface="Times New Roman"/>
              </a:rPr>
              <a:t>мекемелер</a:t>
            </a:r>
            <a:endParaRPr sz="3700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1485"/>
              </a:spcBef>
            </a:pPr>
            <a:r>
              <a:rPr sz="3700" spc="150" dirty="0">
                <a:solidFill>
                  <a:srgbClr val="002060"/>
                </a:solidFill>
                <a:latin typeface="Times New Roman"/>
                <a:cs typeface="Times New Roman"/>
              </a:rPr>
              <a:t>жүргізіліп</a:t>
            </a:r>
            <a:endParaRPr sz="37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16000" y="7408515"/>
            <a:ext cx="6191250" cy="14486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3400"/>
              </a:lnSpc>
              <a:spcBef>
                <a:spcPts val="95"/>
              </a:spcBef>
              <a:tabLst>
                <a:tab pos="2625090" algn="l"/>
                <a:tab pos="5190490" algn="l"/>
              </a:tabLst>
            </a:pPr>
            <a:r>
              <a:rPr sz="3700" spc="280" dirty="0">
                <a:solidFill>
                  <a:srgbClr val="002060"/>
                </a:solidFill>
                <a:latin typeface="Times New Roman"/>
                <a:cs typeface="Times New Roman"/>
              </a:rPr>
              <a:t>қаржысы</a:t>
            </a:r>
            <a:r>
              <a:rPr sz="37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700" spc="215" dirty="0">
                <a:solidFill>
                  <a:srgbClr val="002060"/>
                </a:solidFill>
                <a:latin typeface="Times New Roman"/>
                <a:cs typeface="Times New Roman"/>
              </a:rPr>
              <a:t>негізінде</a:t>
            </a:r>
            <a:r>
              <a:rPr sz="3700" dirty="0">
                <a:solidFill>
                  <a:srgbClr val="002060"/>
                </a:solidFill>
                <a:latin typeface="Times New Roman"/>
                <a:cs typeface="Times New Roman"/>
              </a:rPr>
              <a:t>	</a:t>
            </a:r>
            <a:r>
              <a:rPr sz="3700" spc="225" dirty="0">
                <a:solidFill>
                  <a:srgbClr val="002060"/>
                </a:solidFill>
                <a:latin typeface="Times New Roman"/>
                <a:cs typeface="Times New Roman"/>
              </a:rPr>
              <a:t>ғана </a:t>
            </a:r>
            <a:r>
              <a:rPr sz="3700" spc="180" dirty="0">
                <a:solidFill>
                  <a:srgbClr val="002060"/>
                </a:solidFill>
                <a:latin typeface="Times New Roman"/>
                <a:cs typeface="Times New Roman"/>
              </a:rPr>
              <a:t>келді.</a:t>
            </a:r>
            <a:endParaRPr sz="370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619421" y="8318711"/>
            <a:ext cx="2864485" cy="2401570"/>
          </a:xfrm>
          <a:custGeom>
            <a:avLst/>
            <a:gdLst/>
            <a:ahLst/>
            <a:cxnLst/>
            <a:rect l="l" t="t" r="r" b="b"/>
            <a:pathLst>
              <a:path w="2864484" h="2401570">
                <a:moveTo>
                  <a:pt x="2792263" y="1127314"/>
                </a:moveTo>
                <a:lnTo>
                  <a:pt x="2008389" y="2401075"/>
                </a:lnTo>
                <a:lnTo>
                  <a:pt x="0" y="2401074"/>
                </a:lnTo>
                <a:lnTo>
                  <a:pt x="1335556" y="230855"/>
                </a:lnTo>
                <a:lnTo>
                  <a:pt x="1362745" y="191211"/>
                </a:lnTo>
                <a:lnTo>
                  <a:pt x="1393481" y="154704"/>
                </a:lnTo>
                <a:lnTo>
                  <a:pt x="1427485" y="121538"/>
                </a:lnTo>
                <a:lnTo>
                  <a:pt x="1464479" y="91915"/>
                </a:lnTo>
                <a:lnTo>
                  <a:pt x="1504182" y="66036"/>
                </a:lnTo>
                <a:lnTo>
                  <a:pt x="1546316" y="44104"/>
                </a:lnTo>
                <a:lnTo>
                  <a:pt x="1590601" y="26320"/>
                </a:lnTo>
                <a:lnTo>
                  <a:pt x="1636757" y="12888"/>
                </a:lnTo>
                <a:lnTo>
                  <a:pt x="1684015" y="4080"/>
                </a:lnTo>
                <a:lnTo>
                  <a:pt x="1731563" y="0"/>
                </a:lnTo>
                <a:lnTo>
                  <a:pt x="1779060" y="592"/>
                </a:lnTo>
                <a:lnTo>
                  <a:pt x="1826165" y="5804"/>
                </a:lnTo>
                <a:lnTo>
                  <a:pt x="1872539" y="15579"/>
                </a:lnTo>
                <a:lnTo>
                  <a:pt x="1917841" y="29863"/>
                </a:lnTo>
                <a:lnTo>
                  <a:pt x="1961730" y="48603"/>
                </a:lnTo>
                <a:lnTo>
                  <a:pt x="2003866" y="71742"/>
                </a:lnTo>
                <a:lnTo>
                  <a:pt x="2633150" y="459005"/>
                </a:lnTo>
                <a:lnTo>
                  <a:pt x="2672794" y="486193"/>
                </a:lnTo>
                <a:lnTo>
                  <a:pt x="2709300" y="516929"/>
                </a:lnTo>
                <a:lnTo>
                  <a:pt x="2742466" y="550934"/>
                </a:lnTo>
                <a:lnTo>
                  <a:pt x="2772090" y="587927"/>
                </a:lnTo>
                <a:lnTo>
                  <a:pt x="2797969" y="627631"/>
                </a:lnTo>
                <a:lnTo>
                  <a:pt x="2819901" y="669764"/>
                </a:lnTo>
                <a:lnTo>
                  <a:pt x="2837685" y="714049"/>
                </a:lnTo>
                <a:lnTo>
                  <a:pt x="2851117" y="760206"/>
                </a:lnTo>
                <a:lnTo>
                  <a:pt x="2859925" y="807464"/>
                </a:lnTo>
                <a:lnTo>
                  <a:pt x="2864005" y="855012"/>
                </a:lnTo>
                <a:lnTo>
                  <a:pt x="2863412" y="902508"/>
                </a:lnTo>
                <a:lnTo>
                  <a:pt x="2858201" y="949614"/>
                </a:lnTo>
                <a:lnTo>
                  <a:pt x="2848426" y="995988"/>
                </a:lnTo>
                <a:lnTo>
                  <a:pt x="2834141" y="1041289"/>
                </a:lnTo>
                <a:lnTo>
                  <a:pt x="2815402" y="1085178"/>
                </a:lnTo>
                <a:lnTo>
                  <a:pt x="2792263" y="1127314"/>
                </a:lnTo>
                <a:close/>
              </a:path>
            </a:pathLst>
          </a:custGeom>
          <a:solidFill>
            <a:srgbClr val="FFE8E8"/>
          </a:solidFill>
        </p:spPr>
        <p:txBody>
          <a:bodyPr wrap="square" lIns="0" tIns="0" rIns="0" bIns="0" rtlCol="0"/>
          <a:lstStyle/>
          <a:p>
            <a:endParaRPr>
              <a:solidFill>
                <a:srgbClr val="002060"/>
              </a:solidFill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0815184" y="0"/>
            <a:ext cx="7473315" cy="8467090"/>
            <a:chOff x="10815184" y="0"/>
            <a:chExt cx="7473315" cy="8467090"/>
          </a:xfrm>
        </p:grpSpPr>
        <p:sp>
          <p:nvSpPr>
            <p:cNvPr id="12" name="object 12"/>
            <p:cNvSpPr/>
            <p:nvPr/>
          </p:nvSpPr>
          <p:spPr>
            <a:xfrm>
              <a:off x="15385632" y="0"/>
              <a:ext cx="2902585" cy="3685540"/>
            </a:xfrm>
            <a:custGeom>
              <a:avLst/>
              <a:gdLst/>
              <a:ahLst/>
              <a:cxnLst/>
              <a:rect l="l" t="t" r="r" b="b"/>
              <a:pathLst>
                <a:path w="2902584" h="3685540">
                  <a:moveTo>
                    <a:pt x="2902366" y="1222073"/>
                  </a:moveTo>
                  <a:lnTo>
                    <a:pt x="1528448" y="3454628"/>
                  </a:lnTo>
                  <a:lnTo>
                    <a:pt x="1501260" y="3494272"/>
                  </a:lnTo>
                  <a:lnTo>
                    <a:pt x="1470524" y="3530779"/>
                  </a:lnTo>
                  <a:lnTo>
                    <a:pt x="1436520" y="3563945"/>
                  </a:lnTo>
                  <a:lnTo>
                    <a:pt x="1399526" y="3593568"/>
                  </a:lnTo>
                  <a:lnTo>
                    <a:pt x="1359823" y="3619447"/>
                  </a:lnTo>
                  <a:lnTo>
                    <a:pt x="1317689" y="3641379"/>
                  </a:lnTo>
                  <a:lnTo>
                    <a:pt x="1273404" y="3659163"/>
                  </a:lnTo>
                  <a:lnTo>
                    <a:pt x="1227247" y="3672596"/>
                  </a:lnTo>
                  <a:lnTo>
                    <a:pt x="1179989" y="3681403"/>
                  </a:lnTo>
                  <a:lnTo>
                    <a:pt x="1132441" y="3685484"/>
                  </a:lnTo>
                  <a:lnTo>
                    <a:pt x="1084945" y="3684891"/>
                  </a:lnTo>
                  <a:lnTo>
                    <a:pt x="1037839" y="3679679"/>
                  </a:lnTo>
                  <a:lnTo>
                    <a:pt x="991466" y="3669904"/>
                  </a:lnTo>
                  <a:lnTo>
                    <a:pt x="946164" y="3655620"/>
                  </a:lnTo>
                  <a:lnTo>
                    <a:pt x="902275" y="3636880"/>
                  </a:lnTo>
                  <a:lnTo>
                    <a:pt x="860139" y="3613740"/>
                  </a:lnTo>
                  <a:lnTo>
                    <a:pt x="230854" y="3226478"/>
                  </a:lnTo>
                  <a:lnTo>
                    <a:pt x="191210" y="3199290"/>
                  </a:lnTo>
                  <a:lnTo>
                    <a:pt x="154704" y="3168554"/>
                  </a:lnTo>
                  <a:lnTo>
                    <a:pt x="121538" y="3134549"/>
                  </a:lnTo>
                  <a:lnTo>
                    <a:pt x="91915" y="3097556"/>
                  </a:lnTo>
                  <a:lnTo>
                    <a:pt x="66036" y="3057852"/>
                  </a:lnTo>
                  <a:lnTo>
                    <a:pt x="44103" y="3015718"/>
                  </a:lnTo>
                  <a:lnTo>
                    <a:pt x="26320" y="2971433"/>
                  </a:lnTo>
                  <a:lnTo>
                    <a:pt x="12887" y="2925276"/>
                  </a:lnTo>
                  <a:lnTo>
                    <a:pt x="4079" y="2878019"/>
                  </a:lnTo>
                  <a:lnTo>
                    <a:pt x="0" y="2830471"/>
                  </a:lnTo>
                  <a:lnTo>
                    <a:pt x="593" y="2782974"/>
                  </a:lnTo>
                  <a:lnTo>
                    <a:pt x="5804" y="2735869"/>
                  </a:lnTo>
                  <a:lnTo>
                    <a:pt x="15579" y="2689495"/>
                  </a:lnTo>
                  <a:lnTo>
                    <a:pt x="29864" y="2644194"/>
                  </a:lnTo>
                  <a:lnTo>
                    <a:pt x="48603" y="2600304"/>
                  </a:lnTo>
                  <a:lnTo>
                    <a:pt x="71742" y="2558168"/>
                  </a:lnTo>
                  <a:lnTo>
                    <a:pt x="1646043" y="0"/>
                  </a:lnTo>
                  <a:lnTo>
                    <a:pt x="2902366" y="0"/>
                  </a:lnTo>
                  <a:lnTo>
                    <a:pt x="2902366" y="1222073"/>
                  </a:lnTo>
                  <a:close/>
                </a:path>
              </a:pathLst>
            </a:custGeom>
            <a:solidFill>
              <a:srgbClr val="FFE8E8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rgbClr val="002060"/>
                </a:solidFill>
              </a:endParaRPr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815184" y="3056759"/>
              <a:ext cx="6448424" cy="5410199"/>
            </a:xfrm>
            <a:prstGeom prst="rect">
              <a:avLst/>
            </a:prstGeom>
          </p:spPr>
        </p:pic>
      </p:grpSp>
      <p:sp>
        <p:nvSpPr>
          <p:cNvPr id="14" name="object 14"/>
          <p:cNvSpPr/>
          <p:nvPr/>
        </p:nvSpPr>
        <p:spPr>
          <a:xfrm>
            <a:off x="0" y="3042471"/>
            <a:ext cx="9970770" cy="28575"/>
          </a:xfrm>
          <a:custGeom>
            <a:avLst/>
            <a:gdLst/>
            <a:ahLst/>
            <a:cxnLst/>
            <a:rect l="l" t="t" r="r" b="b"/>
            <a:pathLst>
              <a:path w="9970770" h="28575">
                <a:moveTo>
                  <a:pt x="9970763" y="28574"/>
                </a:moveTo>
                <a:lnTo>
                  <a:pt x="0" y="28574"/>
                </a:lnTo>
                <a:lnTo>
                  <a:pt x="0" y="0"/>
                </a:lnTo>
                <a:lnTo>
                  <a:pt x="9970763" y="0"/>
                </a:lnTo>
                <a:lnTo>
                  <a:pt x="9970763" y="285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>
              <a:solidFill>
                <a:srgbClr val="002060"/>
              </a:solidFill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712045" y="214992"/>
            <a:ext cx="9271676" cy="2488306"/>
          </a:xfrm>
          <a:prstGeom prst="rect">
            <a:avLst/>
          </a:prstGeom>
        </p:spPr>
        <p:txBody>
          <a:bodyPr vert="horz" wrap="square" lIns="0" tIns="940241" rIns="0" bIns="0" rtlCol="0">
            <a:spAutoFit/>
          </a:bodyPr>
          <a:lstStyle/>
          <a:p>
            <a:pPr marL="492125" marR="5080" algn="ctr">
              <a:lnSpc>
                <a:spcPts val="5960"/>
              </a:lnSpc>
              <a:spcBef>
                <a:spcPts val="1335"/>
              </a:spcBef>
            </a:pPr>
            <a:r>
              <a:rPr spc="120" dirty="0">
                <a:solidFill>
                  <a:srgbClr val="002060"/>
                </a:solidFill>
              </a:rPr>
              <a:t>АҚШ-</a:t>
            </a:r>
            <a:r>
              <a:rPr spc="-30" dirty="0">
                <a:solidFill>
                  <a:srgbClr val="002060"/>
                </a:solidFill>
              </a:rPr>
              <a:t>ТА</a:t>
            </a:r>
            <a:r>
              <a:rPr spc="-325" dirty="0">
                <a:solidFill>
                  <a:srgbClr val="002060"/>
                </a:solidFill>
              </a:rPr>
              <a:t> </a:t>
            </a:r>
            <a:r>
              <a:rPr spc="-30" dirty="0">
                <a:solidFill>
                  <a:srgbClr val="002060"/>
                </a:solidFill>
              </a:rPr>
              <a:t>АУДАНДЫҚ </a:t>
            </a:r>
            <a:r>
              <a:rPr spc="-10" dirty="0">
                <a:solidFill>
                  <a:srgbClr val="002060"/>
                </a:solidFill>
              </a:rPr>
              <a:t>ЖОСПАРЛАУ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465</Words>
  <Application>Microsoft Office PowerPoint</Application>
  <PresentationFormat>Произвольный</PresentationFormat>
  <Paragraphs>93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游ゴシック</vt:lpstr>
      <vt:lpstr>Arial</vt:lpstr>
      <vt:lpstr>Calibri</vt:lpstr>
      <vt:lpstr>Calibri Light</vt:lpstr>
      <vt:lpstr>Times New Roman</vt:lpstr>
      <vt:lpstr>Office Theme</vt:lpstr>
      <vt:lpstr>1_Office Theme</vt:lpstr>
      <vt:lpstr>Презентация PowerPoint</vt:lpstr>
      <vt:lpstr>КІРІСПЕ</vt:lpstr>
      <vt:lpstr>АЛҒАШҚЫ ТӘЖІРИБЕЛЕР</vt:lpstr>
      <vt:lpstr>Презентация PowerPoint</vt:lpstr>
      <vt:lpstr>1960 Ж. КЕЙІНГІ ДАМУ</vt:lpstr>
      <vt:lpstr>ҰЛЫБРИТАНИЯДАҒЫ АУДАНДЫҚ ЖОСПАРЛАУ</vt:lpstr>
      <vt:lpstr>ИТАЛИЯДАҒЫ АУДАНДЫҚ ЖОСПАРЛАУ</vt:lpstr>
      <vt:lpstr>НИДЕРЛАНДЫДАҒЫ АУДАНДЫҚ ЖОСПАРЛАУ</vt:lpstr>
      <vt:lpstr>АҚШ-ТА АУДАНДЫҚ ЖОСПАРЛАУ</vt:lpstr>
      <vt:lpstr>Кеңес дәуірінде – экономикалық аудандастыру Қазіргі бағыттар:</vt:lpstr>
      <vt:lpstr>АУДАНДЫҚ ЖОСПАРЛАУДЫҢ МАҢЫЗЫ</vt:lpstr>
      <vt:lpstr>БҰЛ ҮШІН:</vt:lpstr>
      <vt:lpstr>ЭКОНОМИКАЛЫҚ АУДАНДАСТЫРУДЫҢ РӨЛІ</vt:lpstr>
      <vt:lpstr>ЭКОНОМИКАЛЫҚ АУДАНДАСТЫРУДЫҢ РӨЛІ</vt:lpstr>
      <vt:lpstr>ЖОСПАРЛАУ ПРИНЦИПТЕРІ</vt:lpstr>
      <vt:lpstr>НАЗАРЛАРЫҢЫЗҒА РАҚМЕТ!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 &amp; White Geometric Bold Simple Company Profile Presentation</dc:title>
  <dc:creator>almatbek543210</dc:creator>
  <cp:keywords>DAG0u9DoZYo,BAEb8aujCIY,0</cp:keywords>
  <cp:lastModifiedBy>erlan</cp:lastModifiedBy>
  <cp:revision>9</cp:revision>
  <dcterms:created xsi:type="dcterms:W3CDTF">2025-10-24T05:43:45Z</dcterms:created>
  <dcterms:modified xsi:type="dcterms:W3CDTF">2025-10-24T10:57:04Z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Created" pid="2">
    <vt:filetime>2025-10-03T00:00:00Z</vt:filetime>
  </property>
  <property fmtid="{D5CDD505-2E9C-101B-9397-08002B2CF9AE}" name="Creator" pid="3">
    <vt:lpwstr>Canva</vt:lpwstr>
  </property>
  <property fmtid="{D5CDD505-2E9C-101B-9397-08002B2CF9AE}" name="LastSaved" pid="4">
    <vt:filetime>2025-10-24T00:00:00Z</vt:filetime>
  </property>
  <property fmtid="{D5CDD505-2E9C-101B-9397-08002B2CF9AE}" name="NXPowerLiteLastOptimized" pid="5">
    <vt:lpwstr>940424</vt:lpwstr>
  </property>
  <property fmtid="{D5CDD505-2E9C-101B-9397-08002B2CF9AE}" name="NXPowerLiteSettings" pid="6">
    <vt:lpwstr>F7000400038000</vt:lpwstr>
  </property>
  <property fmtid="{D5CDD505-2E9C-101B-9397-08002B2CF9AE}" name="NXPowerLiteVersion" pid="7">
    <vt:lpwstr>S10.9.4</vt:lpwstr>
  </property>
  <property fmtid="{D5CDD505-2E9C-101B-9397-08002B2CF9AE}" name="Producer" pid="8">
    <vt:lpwstr>Canva</vt:lpwstr>
  </property>
</Properties>
</file>